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891B2"/>
    <a:srgbClr val="1483E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8D2FD7D-EDB7-7649-BA54-296E02C7456C}" v="2" dt="2026-05-25T21:04:52.593"/>
    <p1510:client id="{A35B19BD-8C62-D2C9-B6C7-1A1050D0D01C}" v="86" dt="2026-05-26T17:36:20.6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71"/>
    <p:restoredTop sz="79416" autoAdjust="0"/>
  </p:normalViewPr>
  <p:slideViewPr>
    <p:cSldViewPr snapToGrid="0" snapToObjects="1">
      <p:cViewPr varScale="1">
        <p:scale>
          <a:sx n="88" d="100"/>
          <a:sy n="88" d="100"/>
        </p:scale>
        <p:origin x="184" y="336"/>
      </p:cViewPr>
      <p:guideLst/>
    </p:cSldViewPr>
  </p:slideViewPr>
  <p:notesTextViewPr>
    <p:cViewPr>
      <p:scale>
        <a:sx n="150" d="100"/>
        <a:sy n="15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766462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sz="2000" b="0" i="0" kern="1200">
                <a:solidFill>
                  <a:schemeClr val="tx1"/>
                </a:solidFill>
                <a:effectLst/>
                <a:latin typeface="+mn-lt"/>
                <a:ea typeface="+mn-ea"/>
                <a:cs typeface="+mn-cs"/>
              </a:rPr>
              <a:t>Hello everyone, thank you for having me.</a:t>
            </a:r>
            <a:endParaRPr lang="en-US" sz="2000" b="0" i="0" kern="1200" dirty="0">
              <a:solidFill>
                <a:schemeClr val="tx1"/>
              </a:solidFill>
              <a:effectLst/>
              <a:latin typeface="+mn-lt"/>
              <a:ea typeface="+mn-ea"/>
              <a:cs typeface="+mn-cs"/>
            </a:endParaRPr>
          </a:p>
          <a:p>
            <a:endParaRPr lang="en-US" sz="2000" b="0" i="0" kern="1200" dirty="0">
              <a:solidFill>
                <a:schemeClr val="tx1"/>
              </a:solidFill>
              <a:effectLst/>
              <a:latin typeface="+mn-lt"/>
              <a:ea typeface="+mn-ea"/>
              <a:cs typeface="+mn-cs"/>
            </a:endParaRPr>
          </a:p>
          <a:p>
            <a:r>
              <a:rPr lang="en-US" sz="2000" b="0" i="0" kern="1200" dirty="0">
                <a:solidFill>
                  <a:schemeClr val="tx1"/>
                </a:solidFill>
                <a:effectLst/>
                <a:latin typeface="+mn-lt"/>
                <a:ea typeface="+mn-ea"/>
                <a:cs typeface="+mn-cs"/>
              </a:rPr>
              <a:t>"Today I'm presenting the security design for our </a:t>
            </a:r>
            <a:r>
              <a:rPr lang="en-US" sz="2000" b="0" i="0" kern="1200">
                <a:solidFill>
                  <a:schemeClr val="tx1"/>
                </a:solidFill>
                <a:effectLst/>
                <a:latin typeface="+mn-lt"/>
                <a:ea typeface="+mn-ea"/>
                <a:cs typeface="+mn-cs"/>
              </a:rPr>
              <a:t>Azure single page web </a:t>
            </a:r>
            <a:r>
              <a:rPr lang="en-US" sz="2000" b="0" i="0" kern="1200" dirty="0">
                <a:solidFill>
                  <a:schemeClr val="tx1"/>
                </a:solidFill>
                <a:effectLst/>
                <a:latin typeface="+mn-lt"/>
                <a:ea typeface="+mn-ea"/>
                <a:cs typeface="+mn-cs"/>
              </a:rPr>
              <a:t>application — the threat model we're defending against, the Azure controls we'll implement, and the framework alignment that makes it audit-defensible.“</a:t>
            </a:r>
          </a:p>
          <a:p>
            <a:endParaRPr lang="en-US" sz="2000" b="0" i="0" kern="1200" dirty="0">
              <a:solidFill>
                <a:schemeClr val="tx1"/>
              </a:solidFill>
              <a:effectLst/>
              <a:latin typeface="+mn-lt"/>
              <a:ea typeface="+mn-ea"/>
              <a:cs typeface="+mn-cs"/>
            </a:endParaRPr>
          </a:p>
          <a:p>
            <a:r>
              <a:rPr lang="en-US" sz="2000" b="0" i="0" kern="1200" dirty="0">
                <a:solidFill>
                  <a:schemeClr val="tx1"/>
                </a:solidFill>
                <a:effectLst/>
                <a:latin typeface="+mn-lt"/>
                <a:ea typeface="+mn-ea"/>
                <a:cs typeface="+mn-cs"/>
              </a:rPr>
              <a:t>State the timing contract</a:t>
            </a:r>
            <a:r>
              <a:rPr lang="en-US" sz="2000" b="0" i="0" kern="1200">
                <a:solidFill>
                  <a:schemeClr val="tx1"/>
                </a:solidFill>
                <a:effectLst/>
                <a:latin typeface="+mn-lt"/>
                <a:ea typeface="+mn-ea"/>
                <a:cs typeface="+mn-cs"/>
              </a:rPr>
              <a:t>: </a:t>
            </a:r>
            <a:r>
              <a:rPr lang="en-US" sz="2000" b="1" i="0" kern="1200">
                <a:solidFill>
                  <a:schemeClr val="tx1"/>
                </a:solidFill>
                <a:effectLst/>
                <a:latin typeface="+mn-lt"/>
                <a:ea typeface="+mn-ea"/>
                <a:cs typeface="+mn-cs"/>
              </a:rPr>
              <a:t>25 minutes </a:t>
            </a:r>
            <a:r>
              <a:rPr lang="en-US" sz="2000" b="1" i="0" kern="1200" dirty="0">
                <a:solidFill>
                  <a:schemeClr val="tx1"/>
                </a:solidFill>
                <a:effectLst/>
                <a:latin typeface="+mn-lt"/>
                <a:ea typeface="+mn-ea"/>
                <a:cs typeface="+mn-cs"/>
              </a:rPr>
              <a:t>presentation</a:t>
            </a:r>
            <a:r>
              <a:rPr lang="en-US" sz="2000" b="1" i="0" kern="1200">
                <a:solidFill>
                  <a:schemeClr val="tx1"/>
                </a:solidFill>
                <a:effectLst/>
                <a:latin typeface="+mn-lt"/>
                <a:ea typeface="+mn-ea"/>
                <a:cs typeface="+mn-cs"/>
              </a:rPr>
              <a:t>, 5 </a:t>
            </a:r>
            <a:r>
              <a:rPr lang="en-US" sz="2000" b="1" i="0" kern="1200" dirty="0">
                <a:solidFill>
                  <a:schemeClr val="tx1"/>
                </a:solidFill>
                <a:effectLst/>
                <a:latin typeface="+mn-lt"/>
                <a:ea typeface="+mn-ea"/>
                <a:cs typeface="+mn-cs"/>
              </a:rPr>
              <a:t>minutes Q&amp;A</a:t>
            </a:r>
            <a:r>
              <a:rPr lang="en-US" sz="2000" b="0" i="0" kern="1200" dirty="0">
                <a:solidFill>
                  <a:schemeClr val="tx1"/>
                </a:solidFill>
                <a:effectLst/>
                <a:latin typeface="+mn-lt"/>
                <a:ea typeface="+mn-ea"/>
                <a:cs typeface="+mn-cs"/>
              </a:rPr>
              <a:t>. Ask the room to hold detailed questions for the end, but flag anything that blocks understanding immediately.</a:t>
            </a:r>
          </a:p>
          <a:p>
            <a:endParaRPr lang="en-US" sz="2000" b="0" i="0" kern="1200" dirty="0">
              <a:solidFill>
                <a:schemeClr val="tx1"/>
              </a:solidFill>
              <a:effectLst/>
              <a:latin typeface="+mn-lt"/>
              <a:ea typeface="+mn-ea"/>
              <a:cs typeface="+mn-cs"/>
            </a:endParaRPr>
          </a:p>
          <a:p>
            <a:r>
              <a:rPr lang="en-US" sz="2000" b="0" i="0" kern="1200" dirty="0">
                <a:solidFill>
                  <a:schemeClr val="tx1"/>
                </a:solidFill>
                <a:effectLst/>
                <a:latin typeface="+mn-lt"/>
                <a:ea typeface="+mn-ea"/>
                <a:cs typeface="+mn-cs"/>
              </a:rPr>
              <a:t>Mention the framework footprint up front — </a:t>
            </a:r>
            <a:r>
              <a:rPr lang="en-US" sz="2000" b="1" i="0" kern="1200" dirty="0">
                <a:solidFill>
                  <a:schemeClr val="tx1"/>
                </a:solidFill>
                <a:effectLst/>
                <a:latin typeface="+mn-lt"/>
                <a:ea typeface="+mn-ea"/>
                <a:cs typeface="+mn-cs"/>
              </a:rPr>
              <a:t>OWASP, Zero Trust, CIS, NIST, ISO, Microsoft Cloud Security Benchmark </a:t>
            </a:r>
            <a:r>
              <a:rPr lang="en-US" sz="2000" b="0" i="0" kern="1200" dirty="0">
                <a:solidFill>
                  <a:schemeClr val="tx1"/>
                </a:solidFill>
                <a:effectLst/>
                <a:latin typeface="+mn-lt"/>
                <a:ea typeface="+mn-ea"/>
                <a:cs typeface="+mn-cs"/>
              </a:rPr>
              <a:t>— this primes the </a:t>
            </a:r>
            <a:r>
              <a:rPr lang="en-US" sz="2000" b="1" i="0" kern="1200" dirty="0">
                <a:solidFill>
                  <a:schemeClr val="tx1"/>
                </a:solidFill>
                <a:effectLst/>
                <a:latin typeface="+mn-lt"/>
                <a:ea typeface="+mn-ea"/>
                <a:cs typeface="+mn-cs"/>
              </a:rPr>
              <a:t>[CISO]</a:t>
            </a:r>
            <a:r>
              <a:rPr lang="en-US" sz="2000" b="0" i="0" kern="1200" dirty="0">
                <a:solidFill>
                  <a:schemeClr val="tx1"/>
                </a:solidFill>
                <a:effectLst/>
                <a:latin typeface="+mn-lt"/>
                <a:ea typeface="+mn-ea"/>
                <a:cs typeface="+mn-cs"/>
              </a:rPr>
              <a:t> that you've done the homework.</a:t>
            </a:r>
          </a:p>
          <a:p>
            <a:endParaRPr lang="en-US" sz="2000" b="0" i="0" kern="1200" dirty="0">
              <a:solidFill>
                <a:schemeClr val="tx1"/>
              </a:solidFill>
              <a:effectLst/>
              <a:latin typeface="+mn-lt"/>
              <a:ea typeface="+mn-ea"/>
              <a:cs typeface="+mn-cs"/>
            </a:endParaRPr>
          </a:p>
          <a:p>
            <a:endParaRPr lang="en-US" sz="2000" b="1" i="0" kern="1200" dirty="0">
              <a:solidFill>
                <a:schemeClr val="tx1"/>
              </a:solidFill>
              <a:effectLst/>
              <a:latin typeface="+mn-lt"/>
              <a:ea typeface="+mn-ea"/>
              <a:cs typeface="+mn-cs"/>
            </a:endParaRPr>
          </a:p>
          <a:p>
            <a:r>
              <a:rPr lang="en-US" sz="2000" b="1" i="0" kern="1200" dirty="0">
                <a:solidFill>
                  <a:schemeClr val="tx1"/>
                </a:solidFill>
                <a:effectLst/>
                <a:latin typeface="+mn-lt"/>
                <a:ea typeface="+mn-ea"/>
                <a:cs typeface="+mn-cs"/>
              </a:rPr>
              <a:t>Transition: </a:t>
            </a:r>
            <a:r>
              <a:rPr lang="en-US" sz="2000" b="1" i="1" kern="1200" dirty="0">
                <a:solidFill>
                  <a:schemeClr val="tx1"/>
                </a:solidFill>
                <a:effectLst/>
                <a:latin typeface="+mn-lt"/>
                <a:ea typeface="+mn-ea"/>
                <a:cs typeface="+mn-cs"/>
              </a:rPr>
              <a:t>"Here's how the </a:t>
            </a:r>
            <a:r>
              <a:rPr lang="en-US" sz="2000" b="1" i="1" kern="1200">
                <a:solidFill>
                  <a:schemeClr val="tx1"/>
                </a:solidFill>
                <a:effectLst/>
                <a:latin typeface="+mn-lt"/>
                <a:ea typeface="+mn-ea"/>
                <a:cs typeface="+mn-cs"/>
              </a:rPr>
              <a:t>next 25 </a:t>
            </a:r>
            <a:r>
              <a:rPr lang="en-US" sz="2000" b="1" i="1" kern="1200" dirty="0">
                <a:solidFill>
                  <a:schemeClr val="tx1"/>
                </a:solidFill>
                <a:effectLst/>
                <a:latin typeface="+mn-lt"/>
                <a:ea typeface="+mn-ea"/>
                <a:cs typeface="+mn-cs"/>
              </a:rPr>
              <a:t>minutes will run."</a:t>
            </a:r>
            <a:endParaRPr lang="en-US" sz="2000" b="1" i="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The decision card on the left: </a:t>
            </a:r>
            <a:r>
              <a:rPr lang="en-US" sz="1200" b="1" i="0" kern="1200" dirty="0">
                <a:solidFill>
                  <a:schemeClr val="tx1"/>
                </a:solidFill>
                <a:effectLst/>
                <a:latin typeface="+mn-lt"/>
                <a:ea typeface="+mn-ea"/>
                <a:cs typeface="+mn-cs"/>
              </a:rPr>
              <a:t>service-managed TDE is our baseline.</a:t>
            </a:r>
          </a:p>
          <a:p>
            <a:endParaRPr lang="en-US" b="1" dirty="0"/>
          </a:p>
          <a:p>
            <a:r>
              <a:rPr lang="en-US" sz="1200" b="0" i="0" kern="1200">
                <a:solidFill>
                  <a:schemeClr val="tx1"/>
                </a:solidFill>
                <a:effectLst/>
                <a:latin typeface="+mn-lt"/>
                <a:ea typeface="+mn-ea"/>
                <a:cs typeface="+mn-cs"/>
              </a:rPr>
              <a:t>AES-256 by default, Microsoft-managed protector with automatic rotation, covers data files, transaction log, and backups, no application change.</a:t>
            </a:r>
            <a:endParaRPr lang="en-US" sz="1200" b="0" i="0" kern="1200">
              <a:solidFill>
                <a:schemeClr val="tx1"/>
              </a:solidFill>
              <a:effectLst/>
              <a:latin typeface="+mn-lt"/>
            </a:endParaRPr>
          </a:p>
          <a:p>
            <a:r>
              <a:rPr lang="en-US" sz="1200" b="0" i="0" kern="1200" dirty="0">
                <a:solidFill>
                  <a:schemeClr val="tx1"/>
                </a:solidFill>
                <a:effectLst/>
                <a:latin typeface="+mn-lt"/>
                <a:ea typeface="+mn-ea"/>
                <a:cs typeface="+mn-cs"/>
              </a:rPr>
              <a:t>Call out the </a:t>
            </a:r>
            <a:r>
              <a:rPr lang="en-US" sz="1200" b="1" i="0" kern="1200" dirty="0">
                <a:solidFill>
                  <a:schemeClr val="tx1"/>
                </a:solidFill>
                <a:effectLst/>
                <a:latin typeface="+mn-lt"/>
                <a:ea typeface="+mn-ea"/>
                <a:cs typeface="+mn-cs"/>
              </a:rPr>
              <a:t>revisit clause</a:t>
            </a:r>
            <a:r>
              <a:rPr lang="en-US" sz="1200" b="0" i="0" kern="1200" dirty="0">
                <a:solidFill>
                  <a:schemeClr val="tx1"/>
                </a:solidFill>
                <a:effectLst/>
                <a:latin typeface="+mn-lt"/>
                <a:ea typeface="+mn-ea"/>
                <a:cs typeface="+mn-cs"/>
              </a:rPr>
              <a:t>: </a:t>
            </a:r>
            <a:r>
              <a:rPr lang="en-US" sz="1200" b="0" i="1" kern="1200" dirty="0">
                <a:solidFill>
                  <a:schemeClr val="tx1"/>
                </a:solidFill>
                <a:effectLst/>
                <a:latin typeface="+mn-lt"/>
                <a:ea typeface="+mn-ea"/>
                <a:cs typeface="+mn-cs"/>
              </a:rPr>
              <a:t>"if PCI-DSS Level 1, sovereign regulatory, or customer-held-key contracts apply → migrate to CMK in Azure Key Vault."</a:t>
            </a:r>
            <a:r>
              <a:rPr lang="en-US" sz="1200" b="0" i="0" kern="1200" dirty="0">
                <a:solidFill>
                  <a:schemeClr val="tx1"/>
                </a:solidFill>
                <a:effectLst/>
                <a:latin typeface="+mn-lt"/>
                <a:ea typeface="+mn-ea"/>
                <a:cs typeface="+mn-cs"/>
              </a:rPr>
              <a:t> This is the audit-defensibility footnote.</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The </a:t>
            </a:r>
            <a:r>
              <a:rPr lang="en-US" sz="1200" b="1" i="0" kern="1200" dirty="0">
                <a:solidFill>
                  <a:schemeClr val="tx1"/>
                </a:solidFill>
                <a:effectLst/>
                <a:latin typeface="+mn-lt"/>
                <a:ea typeface="+mn-ea"/>
                <a:cs typeface="+mn-cs"/>
              </a:rPr>
              <a:t>"what TDE doesn't cover"</a:t>
            </a:r>
            <a:r>
              <a:rPr lang="en-US" sz="1200" b="0" i="0" kern="1200" dirty="0">
                <a:solidFill>
                  <a:schemeClr val="tx1"/>
                </a:solidFill>
                <a:effectLst/>
                <a:latin typeface="+mn-lt"/>
                <a:ea typeface="+mn-ea"/>
                <a:cs typeface="+mn-cs"/>
              </a:rPr>
              <a:t> panel (top right) is the honest part:</a:t>
            </a:r>
          </a:p>
          <a:p>
            <a:pPr lvl="1"/>
            <a:r>
              <a:rPr lang="en-US" sz="1200" b="0" i="0" kern="1200" dirty="0">
                <a:solidFill>
                  <a:schemeClr val="tx1"/>
                </a:solidFill>
                <a:effectLst/>
                <a:latin typeface="+mn-lt"/>
                <a:ea typeface="+mn-ea"/>
                <a:cs typeface="+mn-cs"/>
              </a:rPr>
              <a:t>Authenticated SQL access with compromised credentials → TDE does not help.</a:t>
            </a:r>
          </a:p>
          <a:p>
            <a:pPr lvl="1"/>
            <a:r>
              <a:rPr lang="en-US" sz="1200" b="0" i="0" kern="1200" dirty="0">
                <a:solidFill>
                  <a:schemeClr val="tx1"/>
                </a:solidFill>
                <a:effectLst/>
                <a:latin typeface="+mn-lt"/>
                <a:ea typeface="+mn-ea"/>
                <a:cs typeface="+mn-cs"/>
              </a:rPr>
              <a:t>Application-tier compromise reading legitimately → TDE does not help.</a:t>
            </a:r>
          </a:p>
          <a:p>
            <a:pPr lvl="1"/>
            <a:r>
              <a:rPr lang="en-US" sz="1200" b="0" i="0" kern="1200" dirty="0">
                <a:solidFill>
                  <a:schemeClr val="tx1"/>
                </a:solidFill>
                <a:effectLst/>
                <a:latin typeface="+mn-lt"/>
                <a:ea typeface="+mn-ea"/>
                <a:cs typeface="+mn-cs"/>
              </a:rPr>
              <a:t>Data once loaded into the SQL buffer pool → unencrypted in memory.</a:t>
            </a:r>
          </a:p>
          <a:p>
            <a:pPr lvl="1"/>
            <a:r>
              <a:rPr lang="en-US" sz="1200" b="0" i="0" kern="1200" dirty="0">
                <a:solidFill>
                  <a:schemeClr val="tx1"/>
                </a:solidFill>
                <a:effectLst/>
                <a:latin typeface="+mn-lt"/>
                <a:ea typeface="+mn-ea"/>
                <a:cs typeface="+mn-cs"/>
              </a:rPr>
              <a:t>Column-level confidentiality (PII, payment data) → TDE is </a:t>
            </a:r>
            <a:r>
              <a:rPr lang="en-US" sz="1200" b="0" i="0" kern="1200">
                <a:solidFill>
                  <a:schemeClr val="tx1"/>
                </a:solidFill>
                <a:effectLst/>
                <a:latin typeface="+mn-lt"/>
                <a:ea typeface="+mn-ea"/>
                <a:cs typeface="+mn-cs"/>
              </a:rPr>
              <a:t>page-level.</a:t>
            </a:r>
          </a:p>
          <a:p>
            <a:pPr lvl="1"/>
            <a:r>
              <a:rPr lang="en-US" sz="1200" b="0" i="0" kern="1200">
                <a:solidFill>
                  <a:schemeClr val="tx1"/>
                </a:solidFill>
                <a:effectLst/>
                <a:latin typeface="+mn-lt"/>
                <a:ea typeface="+mn-ea"/>
                <a:cs typeface="+mn-cs"/>
              </a:rPr>
              <a:t> </a:t>
            </a:r>
          </a:p>
          <a:p>
            <a:pPr lvl="1"/>
            <a:r>
              <a:rPr lang="en-US" sz="1200" b="1" i="0" kern="1200">
                <a:solidFill>
                  <a:schemeClr val="tx1"/>
                </a:solidFill>
                <a:effectLst/>
                <a:latin typeface="+mn-lt"/>
                <a:ea typeface="+mn-ea"/>
                <a:cs typeface="+mn-cs"/>
              </a:rPr>
              <a:t>Additonally:  Immutable backup  for long term retention acts as a safeguard in the case of a ransomeware attack.  WORM(Write Once Read Many) preventing modification or deletion. Even by high level admins for a certain period of time.  Types of immutable backup: Legal hold , Time based.</a:t>
            </a:r>
            <a:endParaRPr lang="en-US" sz="1200" b="1" i="0" kern="1200" dirty="0">
              <a:solidFill>
                <a:schemeClr val="tx1"/>
              </a:solidFill>
              <a:effectLst/>
              <a:latin typeface="+mn-lt"/>
              <a:ea typeface="+mn-ea"/>
              <a:cs typeface="+mn-cs"/>
            </a:endParaRPr>
          </a:p>
          <a:p>
            <a:pPr lvl="1"/>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The </a:t>
            </a:r>
            <a:r>
              <a:rPr lang="en-US" sz="1200" b="1" i="0" kern="1200" dirty="0">
                <a:solidFill>
                  <a:schemeClr val="tx1"/>
                </a:solidFill>
                <a:effectLst/>
                <a:latin typeface="+mn-lt"/>
                <a:ea typeface="+mn-ea"/>
                <a:cs typeface="+mn-cs"/>
              </a:rPr>
              <a:t>compensating controls</a:t>
            </a:r>
            <a:r>
              <a:rPr lang="en-US" sz="1200" b="0" i="0" kern="1200" dirty="0">
                <a:solidFill>
                  <a:schemeClr val="tx1"/>
                </a:solidFill>
                <a:effectLst/>
                <a:latin typeface="+mn-lt"/>
                <a:ea typeface="+mn-ea"/>
                <a:cs typeface="+mn-cs"/>
              </a:rPr>
              <a:t> (bottom right) plug those gaps: Microsoft Entra auth for SQL, least-privilege RBAC, Private Endpoints, Defender for SQL, auditing to Sentinel, Always Encrypted for sensitive columns, Dynamic Data Masking on reads, Managed Identity for app-to-SQL.</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[CISO]</a:t>
            </a:r>
            <a:r>
              <a:rPr lang="en-US" sz="1200" b="0" i="0" kern="1200" dirty="0">
                <a:solidFill>
                  <a:schemeClr val="tx1"/>
                </a:solidFill>
                <a:effectLst/>
                <a:latin typeface="+mn-lt"/>
                <a:ea typeface="+mn-ea"/>
                <a:cs typeface="+mn-cs"/>
              </a:rPr>
              <a:t> angle: this slide tells the story you'd want in an audit response. We made a deliberate choice, we documented when to revisit, and we acknowledged the gaps with explicit compensating controls.</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[Engineer]</a:t>
            </a:r>
            <a:r>
              <a:rPr lang="en-US" sz="1200" b="0" i="0" kern="1200" dirty="0">
                <a:solidFill>
                  <a:schemeClr val="tx1"/>
                </a:solidFill>
                <a:effectLst/>
                <a:latin typeface="+mn-lt"/>
                <a:ea typeface="+mn-ea"/>
                <a:cs typeface="+mn-cs"/>
              </a:rPr>
              <a:t> angle: TDE is "on by default" — you don't enable it. You enable everything around it.</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Two attack layers, two control layers:</a:t>
            </a:r>
          </a:p>
          <a:p>
            <a:endParaRPr lang="en-US" sz="1200" b="0" i="0" kern="1200" dirty="0">
              <a:solidFill>
                <a:schemeClr val="tx1"/>
              </a:solidFill>
              <a:effectLst/>
              <a:latin typeface="+mn-lt"/>
              <a:ea typeface="+mn-ea"/>
              <a:cs typeface="+mn-cs"/>
            </a:endParaRPr>
          </a:p>
          <a:p>
            <a:pPr lvl="1"/>
            <a:r>
              <a:rPr lang="en-US" sz="1200" b="1" i="0" kern="1200" dirty="0">
                <a:solidFill>
                  <a:schemeClr val="tx1"/>
                </a:solidFill>
                <a:effectLst/>
                <a:latin typeface="+mn-lt"/>
                <a:ea typeface="+mn-ea"/>
                <a:cs typeface="+mn-cs"/>
              </a:rPr>
              <a:t>L3 / L4</a:t>
            </a:r>
            <a:r>
              <a:rPr lang="en-US" sz="1200" b="0" i="0" kern="1200" dirty="0">
                <a:solidFill>
                  <a:schemeClr val="tx1"/>
                </a:solidFill>
                <a:effectLst/>
                <a:latin typeface="+mn-lt"/>
                <a:ea typeface="+mn-ea"/>
                <a:cs typeface="+mn-cs"/>
              </a:rPr>
              <a:t> (volumetric, protocol) → Azure DDoS Protection Standard on the </a:t>
            </a:r>
            <a:r>
              <a:rPr lang="en-US" sz="1200" b="0" i="0" kern="1200" dirty="0" err="1">
                <a:solidFill>
                  <a:schemeClr val="tx1"/>
                </a:solidFill>
                <a:effectLst/>
                <a:latin typeface="+mn-lt"/>
                <a:ea typeface="+mn-ea"/>
                <a:cs typeface="+mn-cs"/>
              </a:rPr>
              <a:t>VNet</a:t>
            </a:r>
            <a:r>
              <a:rPr lang="en-US" sz="1200" b="0" i="0" kern="1200" dirty="0">
                <a:solidFill>
                  <a:schemeClr val="tx1"/>
                </a:solidFill>
                <a:effectLst/>
                <a:latin typeface="+mn-lt"/>
                <a:ea typeface="+mn-ea"/>
                <a:cs typeface="+mn-cs"/>
              </a:rPr>
              <a:t>, with always-on traffic monitoring and rapid response team access.</a:t>
            </a:r>
          </a:p>
          <a:p>
            <a:pPr lvl="1"/>
            <a:r>
              <a:rPr lang="en-US" sz="1200" b="1" i="0" kern="1200" dirty="0">
                <a:solidFill>
                  <a:schemeClr val="tx1"/>
                </a:solidFill>
                <a:effectLst/>
                <a:latin typeface="+mn-lt"/>
                <a:ea typeface="+mn-ea"/>
                <a:cs typeface="+mn-cs"/>
              </a:rPr>
              <a:t>L7</a:t>
            </a:r>
            <a:r>
              <a:rPr lang="en-US" sz="1200" b="0" i="0" kern="1200" dirty="0">
                <a:solidFill>
                  <a:schemeClr val="tx1"/>
                </a:solidFill>
                <a:effectLst/>
                <a:latin typeface="+mn-lt"/>
                <a:ea typeface="+mn-ea"/>
                <a:cs typeface="+mn-cs"/>
              </a:rPr>
              <a:t> (HTTP floods, slow-loris) → Azure Front Door rate limiting, WAF rules, CDN caching to absorb static content.</a:t>
            </a:r>
          </a:p>
          <a:p>
            <a:pPr lvl="1"/>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Resilience: App Service autoscaling tied to CPU/memory/request thresholds, multi-region failover, traffic distribution.</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[CISO]</a:t>
            </a:r>
            <a:r>
              <a:rPr lang="en-US" sz="1200" b="0" i="0" kern="1200" dirty="0">
                <a:solidFill>
                  <a:schemeClr val="tx1"/>
                </a:solidFill>
                <a:effectLst/>
                <a:latin typeface="+mn-lt"/>
                <a:ea typeface="+mn-ea"/>
                <a:cs typeface="+mn-cs"/>
              </a:rPr>
              <a:t> angle: </a:t>
            </a:r>
            <a:r>
              <a:rPr lang="en-US" sz="1200" b="1" i="0" kern="1200" dirty="0">
                <a:solidFill>
                  <a:schemeClr val="tx1"/>
                </a:solidFill>
                <a:effectLst/>
                <a:latin typeface="+mn-lt"/>
                <a:ea typeface="+mn-ea"/>
                <a:cs typeface="+mn-cs"/>
              </a:rPr>
              <a:t>DDoS attempts are constant background noise; the layered </a:t>
            </a:r>
            <a:r>
              <a:rPr lang="en-US" sz="1200" b="1" i="0" kern="1200" dirty="0" err="1">
                <a:solidFill>
                  <a:schemeClr val="tx1"/>
                </a:solidFill>
                <a:effectLst/>
                <a:latin typeface="+mn-lt"/>
                <a:ea typeface="+mn-ea"/>
                <a:cs typeface="+mn-cs"/>
              </a:rPr>
              <a:t>defence</a:t>
            </a:r>
            <a:r>
              <a:rPr lang="en-US" sz="1200" b="1" i="0" kern="1200" dirty="0">
                <a:solidFill>
                  <a:schemeClr val="tx1"/>
                </a:solidFill>
                <a:effectLst/>
                <a:latin typeface="+mn-lt"/>
                <a:ea typeface="+mn-ea"/>
                <a:cs typeface="+mn-cs"/>
              </a:rPr>
              <a:t> + auto-scale means </a:t>
            </a:r>
            <a:r>
              <a:rPr lang="en-US" sz="1200" b="1" i="1" kern="1200" dirty="0">
                <a:solidFill>
                  <a:schemeClr val="tx1"/>
                </a:solidFill>
                <a:effectLst/>
                <a:latin typeface="+mn-lt"/>
                <a:ea typeface="+mn-ea"/>
                <a:cs typeface="+mn-cs"/>
              </a:rPr>
              <a:t>we don't notice them</a:t>
            </a:r>
            <a:r>
              <a:rPr lang="en-US" sz="1200" b="1" i="0" kern="1200" dirty="0">
                <a:solidFill>
                  <a:schemeClr val="tx1"/>
                </a:solidFill>
                <a:effectLst/>
                <a:latin typeface="+mn-lt"/>
                <a:ea typeface="+mn-ea"/>
                <a:cs typeface="+mn-cs"/>
              </a:rPr>
              <a:t>. The metric is "how often did availability dip" — target is zero.</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[Manager]</a:t>
            </a:r>
            <a:r>
              <a:rPr lang="en-US" sz="1200" b="0" i="0" kern="1200" dirty="0">
                <a:solidFill>
                  <a:schemeClr val="tx1"/>
                </a:solidFill>
                <a:effectLst/>
                <a:latin typeface="+mn-lt"/>
                <a:ea typeface="+mn-ea"/>
                <a:cs typeface="+mn-cs"/>
              </a:rPr>
              <a:t> angle: the rapid-response team access (DRR) is part of the DDoS Network Protection SKU — worth the spend for incident support during an active attack.</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Transition:</a:t>
            </a:r>
            <a:r>
              <a:rPr lang="en-US" sz="1200" b="0" i="0" kern="1200" dirty="0">
                <a:solidFill>
                  <a:schemeClr val="tx1"/>
                </a:solidFill>
                <a:effectLst/>
                <a:latin typeface="+mn-lt"/>
                <a:ea typeface="+mn-ea"/>
                <a:cs typeface="+mn-cs"/>
              </a:rPr>
              <a:t> </a:t>
            </a:r>
            <a:r>
              <a:rPr lang="en-US" sz="1200" b="0" i="1" kern="1200" dirty="0">
                <a:solidFill>
                  <a:schemeClr val="tx1"/>
                </a:solidFill>
                <a:effectLst/>
                <a:latin typeface="+mn-lt"/>
                <a:ea typeface="+mn-ea"/>
                <a:cs typeface="+mn-cs"/>
              </a:rPr>
              <a:t>"Risk 5 — </a:t>
            </a:r>
            <a:r>
              <a:rPr lang="en-US" sz="1200" b="1" i="1" kern="1200" dirty="0">
                <a:solidFill>
                  <a:schemeClr val="tx1"/>
                </a:solidFill>
                <a:effectLst/>
                <a:latin typeface="+mn-lt"/>
                <a:ea typeface="+mn-ea"/>
                <a:cs typeface="+mn-cs"/>
              </a:rPr>
              <a:t>privileged access — is the insider story."</a:t>
            </a:r>
            <a:endParaRPr lang="en-US" sz="1200" b="1" i="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The risk: insider threats, credential misuse, lateral movement after a breach, "standing admin" accounts.</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Controls: </a:t>
            </a:r>
            <a:r>
              <a:rPr lang="en-US" sz="1200" b="1" i="0" kern="1200" dirty="0">
                <a:solidFill>
                  <a:schemeClr val="tx1"/>
                </a:solidFill>
                <a:effectLst/>
                <a:latin typeface="+mn-lt"/>
                <a:ea typeface="+mn-ea"/>
                <a:cs typeface="+mn-cs"/>
              </a:rPr>
              <a:t>Entra ID</a:t>
            </a:r>
            <a:r>
              <a:rPr lang="en-US" sz="1200" b="0" i="0" kern="1200" dirty="0">
                <a:solidFill>
                  <a:schemeClr val="tx1"/>
                </a:solidFill>
                <a:effectLst/>
                <a:latin typeface="+mn-lt"/>
                <a:ea typeface="+mn-ea"/>
                <a:cs typeface="+mn-cs"/>
              </a:rPr>
              <a:t> as the identity authority, </a:t>
            </a:r>
            <a:r>
              <a:rPr lang="en-US" sz="1200" b="1" i="0" kern="1200" dirty="0">
                <a:solidFill>
                  <a:schemeClr val="tx1"/>
                </a:solidFill>
                <a:effectLst/>
                <a:latin typeface="+mn-lt"/>
                <a:ea typeface="+mn-ea"/>
                <a:cs typeface="+mn-cs"/>
              </a:rPr>
              <a:t>Conditional Access</a:t>
            </a:r>
            <a:r>
              <a:rPr lang="en-US" sz="1200" b="0" i="0" kern="1200" dirty="0">
                <a:solidFill>
                  <a:schemeClr val="tx1"/>
                </a:solidFill>
                <a:effectLst/>
                <a:latin typeface="+mn-lt"/>
                <a:ea typeface="+mn-ea"/>
                <a:cs typeface="+mn-cs"/>
              </a:rPr>
              <a:t> policies (location, device, risk), </a:t>
            </a:r>
            <a:r>
              <a:rPr lang="en-US" sz="1200" b="1" i="0" kern="1200" dirty="0">
                <a:solidFill>
                  <a:schemeClr val="tx1"/>
                </a:solidFill>
                <a:effectLst/>
                <a:latin typeface="+mn-lt"/>
                <a:ea typeface="+mn-ea"/>
                <a:cs typeface="+mn-cs"/>
              </a:rPr>
              <a:t>PIM</a:t>
            </a:r>
            <a:r>
              <a:rPr lang="en-US" sz="1200" b="0" i="0" kern="1200" dirty="0">
                <a:solidFill>
                  <a:schemeClr val="tx1"/>
                </a:solidFill>
                <a:effectLst/>
                <a:latin typeface="+mn-lt"/>
                <a:ea typeface="+mn-ea"/>
                <a:cs typeface="+mn-cs"/>
              </a:rPr>
              <a:t> for just-in-time privilege elevation with approval, </a:t>
            </a:r>
            <a:r>
              <a:rPr lang="en-US" sz="1200" b="1" i="0" kern="1200" dirty="0">
                <a:solidFill>
                  <a:schemeClr val="tx1"/>
                </a:solidFill>
                <a:effectLst/>
                <a:latin typeface="+mn-lt"/>
                <a:ea typeface="+mn-ea"/>
                <a:cs typeface="+mn-cs"/>
              </a:rPr>
              <a:t>MFA</a:t>
            </a:r>
            <a:r>
              <a:rPr lang="en-US" sz="1200" b="0" i="0" kern="1200" dirty="0">
                <a:solidFill>
                  <a:schemeClr val="tx1"/>
                </a:solidFill>
                <a:effectLst/>
                <a:latin typeface="+mn-lt"/>
                <a:ea typeface="+mn-ea"/>
                <a:cs typeface="+mn-cs"/>
              </a:rPr>
              <a:t> on every elevated action, </a:t>
            </a:r>
            <a:r>
              <a:rPr lang="en-US" sz="1200" b="1" i="0" kern="1200" dirty="0">
                <a:solidFill>
                  <a:schemeClr val="tx1"/>
                </a:solidFill>
                <a:effectLst/>
                <a:latin typeface="+mn-lt"/>
                <a:ea typeface="+mn-ea"/>
                <a:cs typeface="+mn-cs"/>
              </a:rPr>
              <a:t>Managed Identities</a:t>
            </a:r>
            <a:r>
              <a:rPr lang="en-US" sz="1200" b="0" i="0" kern="1200" dirty="0">
                <a:solidFill>
                  <a:schemeClr val="tx1"/>
                </a:solidFill>
                <a:effectLst/>
                <a:latin typeface="+mn-lt"/>
                <a:ea typeface="+mn-ea"/>
                <a:cs typeface="+mn-cs"/>
              </a:rPr>
              <a:t> for service-to-service auth (no service accounts with passwords).</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Implementation: zero standing admin accounts, every elevated role goes through PIM with approver + MFA + time limit (1–8 hours), regular access reviews.</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[CISO]</a:t>
            </a:r>
            <a:r>
              <a:rPr lang="en-US" sz="1200" b="0" i="0" kern="1200" dirty="0">
                <a:solidFill>
                  <a:schemeClr val="tx1"/>
                </a:solidFill>
                <a:effectLst/>
                <a:latin typeface="+mn-lt"/>
                <a:ea typeface="+mn-ea"/>
                <a:cs typeface="+mn-cs"/>
              </a:rPr>
              <a:t> angle: </a:t>
            </a:r>
            <a:r>
              <a:rPr lang="en-US" sz="1200" b="1" i="0" kern="1200" dirty="0">
                <a:solidFill>
                  <a:schemeClr val="tx1"/>
                </a:solidFill>
                <a:effectLst/>
                <a:latin typeface="+mn-lt"/>
                <a:ea typeface="+mn-ea"/>
                <a:cs typeface="+mn-cs"/>
              </a:rPr>
              <a:t>this is the control set that addresses the "compromised insider" scenario. If an attacker phishes an engineer, they get nothing useful by default — they have to escalate, and that escalation needs an approver.</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[Engineer]</a:t>
            </a:r>
            <a:r>
              <a:rPr lang="en-US" sz="1200" b="0" i="0" kern="1200" dirty="0">
                <a:solidFill>
                  <a:schemeClr val="tx1"/>
                </a:solidFill>
                <a:effectLst/>
                <a:latin typeface="+mn-lt"/>
                <a:ea typeface="+mn-ea"/>
                <a:cs typeface="+mn-cs"/>
              </a:rPr>
              <a:t> angle: PIM eligibility ≠ activation. You're eligible for roles; you activate them when you need them.</a:t>
            </a:r>
          </a:p>
          <a:p>
            <a:r>
              <a:rPr lang="en-US" sz="1200" b="1" i="0" kern="1200" dirty="0">
                <a:solidFill>
                  <a:schemeClr val="tx1"/>
                </a:solidFill>
                <a:effectLst/>
                <a:latin typeface="+mn-lt"/>
                <a:ea typeface="+mn-ea"/>
                <a:cs typeface="+mn-cs"/>
              </a:rPr>
              <a:t>Transition:</a:t>
            </a:r>
            <a:r>
              <a:rPr lang="en-US" sz="1200" b="0" i="0" kern="1200" dirty="0">
                <a:solidFill>
                  <a:schemeClr val="tx1"/>
                </a:solidFill>
                <a:effectLst/>
                <a:latin typeface="+mn-lt"/>
                <a:ea typeface="+mn-ea"/>
                <a:cs typeface="+mn-cs"/>
              </a:rPr>
              <a:t> </a:t>
            </a:r>
            <a:r>
              <a:rPr lang="en-US" sz="1200" b="0" i="1" kern="1200" dirty="0">
                <a:solidFill>
                  <a:schemeClr val="tx1"/>
                </a:solidFill>
                <a:effectLst/>
                <a:latin typeface="+mn-lt"/>
                <a:ea typeface="+mn-ea"/>
                <a:cs typeface="+mn-cs"/>
              </a:rPr>
              <a:t>"Risk 6 </a:t>
            </a:r>
            <a:r>
              <a:rPr lang="en-US" sz="1200" b="1" i="1" kern="1200" dirty="0">
                <a:solidFill>
                  <a:schemeClr val="tx1"/>
                </a:solidFill>
                <a:effectLst/>
                <a:latin typeface="+mn-lt"/>
                <a:ea typeface="+mn-ea"/>
                <a:cs typeface="+mn-cs"/>
              </a:rPr>
              <a:t>— detection — closes the loop</a:t>
            </a:r>
            <a:r>
              <a:rPr lang="en-US" sz="1200" b="0" i="1" kern="1200" dirty="0">
                <a:solidFill>
                  <a:schemeClr val="tx1"/>
                </a:solidFill>
                <a:effectLst/>
                <a:latin typeface="+mn-lt"/>
                <a:ea typeface="+mn-ea"/>
                <a:cs typeface="+mn-cs"/>
              </a:rPr>
              <a:t>."</a:t>
            </a:r>
            <a:endParaRPr lang="en-US" sz="1200" b="0" i="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The threat: late detection, no visibility, compliance gaps.</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Controls</a:t>
            </a:r>
            <a:r>
              <a:rPr lang="en-US" sz="1200" b="0" i="0" kern="1200">
                <a:solidFill>
                  <a:schemeClr val="tx1"/>
                </a:solidFill>
                <a:effectLst/>
                <a:latin typeface="+mn-lt"/>
                <a:ea typeface="+mn-ea"/>
                <a:cs typeface="+mn-cs"/>
              </a:rPr>
              <a:t>: </a:t>
            </a:r>
            <a:r>
              <a:rPr lang="en-US" sz="1200" b="1" i="0" kern="1200">
                <a:solidFill>
                  <a:schemeClr val="tx1"/>
                </a:solidFill>
                <a:effectLst/>
                <a:latin typeface="+mn-lt"/>
                <a:ea typeface="+mn-ea"/>
                <a:cs typeface="+mn-cs"/>
              </a:rPr>
              <a:t>Azure Monitor + Microsoft </a:t>
            </a:r>
            <a:r>
              <a:rPr lang="en-US" sz="1200" b="1" i="0" kern="1200" dirty="0">
                <a:solidFill>
                  <a:schemeClr val="tx1"/>
                </a:solidFill>
                <a:effectLst/>
                <a:latin typeface="+mn-lt"/>
                <a:ea typeface="+mn-ea"/>
                <a:cs typeface="+mn-cs"/>
              </a:rPr>
              <a:t>Sentinel</a:t>
            </a:r>
            <a:r>
              <a:rPr lang="en-US" sz="1200" b="0" i="0" kern="1200">
                <a:solidFill>
                  <a:schemeClr val="tx1"/>
                </a:solidFill>
                <a:effectLst/>
                <a:latin typeface="+mn-lt"/>
                <a:ea typeface="+mn-ea"/>
                <a:cs typeface="+mn-cs"/>
              </a:rPr>
              <a:t> as SIEM + SOAR (cloud-native, ingests Azure, M365</a:t>
            </a:r>
            <a:r>
              <a:rPr lang="en-US"/>
              <a:t>),</a:t>
            </a:r>
            <a:r>
              <a:rPr lang="en-US" sz="1200" b="0" i="0" kern="1200">
                <a:solidFill>
                  <a:schemeClr val="tx1"/>
                </a:solidFill>
                <a:effectLst/>
                <a:latin typeface="+mn-lt"/>
                <a:ea typeface="+mn-ea"/>
                <a:cs typeface="+mn-cs"/>
              </a:rPr>
              <a:t> </a:t>
            </a:r>
            <a:r>
              <a:rPr lang="en-US" sz="1200" b="1" i="0" kern="1200">
                <a:solidFill>
                  <a:schemeClr val="tx1"/>
                </a:solidFill>
                <a:effectLst/>
                <a:latin typeface="+mn-lt"/>
                <a:ea typeface="+mn-ea"/>
                <a:cs typeface="+mn-cs"/>
              </a:rPr>
              <a:t>Defender for Cloud</a:t>
            </a:r>
            <a:r>
              <a:rPr lang="en-US" sz="1200" b="0" i="0" kern="1200" dirty="0">
                <a:solidFill>
                  <a:schemeClr val="tx1"/>
                </a:solidFill>
                <a:effectLst/>
                <a:latin typeface="+mn-lt"/>
                <a:ea typeface="+mn-ea"/>
                <a:cs typeface="+mn-cs"/>
              </a:rPr>
              <a:t> for cloud workload protection (App Service, SQL, Storage, Endpoint), </a:t>
            </a:r>
            <a:r>
              <a:rPr lang="en-US" sz="1200" b="1" i="0" kern="1200" dirty="0">
                <a:solidFill>
                  <a:schemeClr val="tx1"/>
                </a:solidFill>
                <a:effectLst/>
                <a:latin typeface="+mn-lt"/>
                <a:ea typeface="+mn-ea"/>
                <a:cs typeface="+mn-cs"/>
              </a:rPr>
              <a:t>Logic Apps</a:t>
            </a:r>
            <a:r>
              <a:rPr lang="en-US" sz="1200" b="0" i="0" kern="1200" dirty="0">
                <a:solidFill>
                  <a:schemeClr val="tx1"/>
                </a:solidFill>
                <a:effectLst/>
                <a:latin typeface="+mn-lt"/>
                <a:ea typeface="+mn-ea"/>
                <a:cs typeface="+mn-cs"/>
              </a:rPr>
              <a:t> for automated incident response (disable user, quarantine resource, page </a:t>
            </a:r>
            <a:r>
              <a:rPr lang="en-US" sz="1200" b="0" i="0" kern="1200">
                <a:solidFill>
                  <a:schemeClr val="tx1"/>
                </a:solidFill>
                <a:effectLst/>
                <a:latin typeface="+mn-lt"/>
                <a:ea typeface="+mn-ea"/>
                <a:cs typeface="+mn-cs"/>
              </a:rPr>
              <a:t>on-call).</a:t>
            </a:r>
          </a:p>
          <a:p>
            <a:endParaRPr lang="en-US" sz="1200" b="0" i="0" kern="1200">
              <a:solidFill>
                <a:schemeClr val="tx1"/>
              </a:solidFill>
              <a:effectLst/>
              <a:latin typeface="+mn-lt"/>
              <a:ea typeface="+mn-ea"/>
              <a:cs typeface="+mn-cs"/>
            </a:endParaRPr>
          </a:p>
          <a:p>
            <a:r>
              <a:rPr lang="en-US" sz="1200" b="0" i="0" kern="1200">
                <a:solidFill>
                  <a:schemeClr val="tx1"/>
                </a:solidFill>
                <a:effectLst/>
                <a:latin typeface="+mn-lt"/>
                <a:ea typeface="+mn-ea"/>
                <a:cs typeface="+mn-cs"/>
              </a:rPr>
              <a:t>Azure monitor : Monitors cloud and on-prem environment . Provides insight across the board. </a:t>
            </a:r>
            <a:endParaRPr lang="en-US" sz="1200" b="0" i="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Implementation: stream all logs to Log Analytics → Sentinel rules and analytics → Logic App playbooks for the top 5–10 incident types.</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[CISO]</a:t>
            </a:r>
            <a:r>
              <a:rPr lang="en-US" sz="1200" b="0" i="0" kern="1200" dirty="0">
                <a:solidFill>
                  <a:schemeClr val="tx1"/>
                </a:solidFill>
                <a:effectLst/>
                <a:latin typeface="+mn-lt"/>
                <a:ea typeface="+mn-ea"/>
                <a:cs typeface="+mn-cs"/>
              </a:rPr>
              <a:t> </a:t>
            </a:r>
            <a:r>
              <a:rPr lang="en-US" sz="1200" b="1" i="0" kern="1200" dirty="0">
                <a:solidFill>
                  <a:schemeClr val="tx1"/>
                </a:solidFill>
                <a:effectLst/>
                <a:latin typeface="+mn-lt"/>
                <a:ea typeface="+mn-ea"/>
                <a:cs typeface="+mn-cs"/>
              </a:rPr>
              <a:t>angle: the two metrics that matter are MTTD (mean time to detect) and MTTR (mean time to respond). Without Sentinel + automation, both are measured in days. With them, MTTD is minutes and the most common MTTR is "automated, no human.“</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[Manager]</a:t>
            </a:r>
            <a:r>
              <a:rPr lang="en-US" sz="1200" b="0" i="0" kern="1200" dirty="0">
                <a:solidFill>
                  <a:schemeClr val="tx1"/>
                </a:solidFill>
                <a:effectLst/>
                <a:latin typeface="+mn-lt"/>
                <a:ea typeface="+mn-ea"/>
                <a:cs typeface="+mn-cs"/>
              </a:rPr>
              <a:t> angle: think about who owns the playbooks and the on-call rotation; that's the operational decision behind this slide.</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Transition:</a:t>
            </a:r>
            <a:r>
              <a:rPr lang="en-US" sz="1200" b="0" i="0" kern="1200" dirty="0">
                <a:solidFill>
                  <a:schemeClr val="tx1"/>
                </a:solidFill>
                <a:effectLst/>
                <a:latin typeface="+mn-lt"/>
                <a:ea typeface="+mn-ea"/>
                <a:cs typeface="+mn-cs"/>
              </a:rPr>
              <a:t> </a:t>
            </a:r>
            <a:r>
              <a:rPr lang="en-US" sz="1200" b="0" i="1" kern="1200" dirty="0">
                <a:solidFill>
                  <a:schemeClr val="tx1"/>
                </a:solidFill>
                <a:effectLst/>
                <a:latin typeface="+mn-lt"/>
                <a:ea typeface="+mn-ea"/>
                <a:cs typeface="+mn-cs"/>
              </a:rPr>
              <a:t>"</a:t>
            </a:r>
            <a:r>
              <a:rPr lang="en-US" sz="1200" b="1" i="1" kern="1200" dirty="0">
                <a:solidFill>
                  <a:schemeClr val="tx1"/>
                </a:solidFill>
                <a:effectLst/>
                <a:latin typeface="+mn-lt"/>
                <a:ea typeface="+mn-ea"/>
                <a:cs typeface="+mn-cs"/>
              </a:rPr>
              <a:t>All of this needs to be enforced through the pipeline — that's </a:t>
            </a:r>
            <a:r>
              <a:rPr lang="en-US" sz="1200" b="1" i="1" kern="1200" dirty="0" err="1">
                <a:solidFill>
                  <a:schemeClr val="tx1"/>
                </a:solidFill>
                <a:effectLst/>
                <a:latin typeface="+mn-lt"/>
                <a:ea typeface="+mn-ea"/>
                <a:cs typeface="+mn-cs"/>
              </a:rPr>
              <a:t>DevSecOps</a:t>
            </a:r>
            <a:r>
              <a:rPr lang="en-US" sz="1200" b="0" i="1" kern="1200" dirty="0">
                <a:solidFill>
                  <a:schemeClr val="tx1"/>
                </a:solidFill>
                <a:effectLst/>
                <a:latin typeface="+mn-lt"/>
                <a:ea typeface="+mn-ea"/>
                <a:cs typeface="+mn-cs"/>
              </a:rPr>
              <a:t>, on slide 14."</a:t>
            </a:r>
            <a:endParaRPr lang="en-US" sz="1200" b="0" i="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This is </a:t>
            </a:r>
            <a:r>
              <a:rPr lang="en-US" sz="1200" b="1" i="0" kern="1200" dirty="0" err="1">
                <a:solidFill>
                  <a:schemeClr val="tx1"/>
                </a:solidFill>
                <a:effectLst/>
                <a:latin typeface="+mn-lt"/>
                <a:ea typeface="+mn-ea"/>
                <a:cs typeface="+mn-cs"/>
              </a:rPr>
              <a:t>DevSecOps</a:t>
            </a:r>
            <a:r>
              <a:rPr lang="en-US" sz="1200" b="0" i="0" kern="1200" dirty="0">
                <a:solidFill>
                  <a:schemeClr val="tx1"/>
                </a:solidFill>
                <a:effectLst/>
                <a:latin typeface="+mn-lt"/>
                <a:ea typeface="+mn-ea"/>
                <a:cs typeface="+mn-cs"/>
              </a:rPr>
              <a:t>: every Azure DevOps pipeline has security gates at every stage. Walk the right-hand pipeline column first to anchor the audience:</a:t>
            </a:r>
          </a:p>
          <a:p>
            <a:endParaRPr lang="en-US" sz="1200" b="0" i="0" kern="1200" dirty="0">
              <a:solidFill>
                <a:schemeClr val="tx1"/>
              </a:solidFill>
              <a:effectLst/>
              <a:latin typeface="+mn-lt"/>
              <a:ea typeface="+mn-ea"/>
              <a:cs typeface="+mn-cs"/>
            </a:endParaRPr>
          </a:p>
          <a:p>
            <a:pPr lvl="1"/>
            <a:r>
              <a:rPr lang="en-US" sz="1200" b="1" i="0" kern="1200" dirty="0">
                <a:solidFill>
                  <a:schemeClr val="tx1"/>
                </a:solidFill>
                <a:effectLst/>
                <a:latin typeface="+mn-lt"/>
                <a:ea typeface="+mn-ea"/>
                <a:cs typeface="+mn-cs"/>
              </a:rPr>
              <a:t>Commit</a:t>
            </a:r>
            <a:r>
              <a:rPr lang="en-US" sz="1200" b="0" i="0" kern="1200" dirty="0">
                <a:solidFill>
                  <a:schemeClr val="tx1"/>
                </a:solidFill>
                <a:effectLst/>
                <a:latin typeface="+mn-lt"/>
                <a:ea typeface="+mn-ea"/>
                <a:cs typeface="+mn-cs"/>
              </a:rPr>
              <a:t> — secret scan + push protection (block credentials before they enter the repo).</a:t>
            </a:r>
          </a:p>
          <a:p>
            <a:pPr lvl="1"/>
            <a:r>
              <a:rPr lang="en-US" sz="1200" b="1" i="0" kern="1200" dirty="0">
                <a:solidFill>
                  <a:schemeClr val="tx1"/>
                </a:solidFill>
                <a:effectLst/>
                <a:latin typeface="+mn-lt"/>
                <a:ea typeface="+mn-ea"/>
                <a:cs typeface="+mn-cs"/>
              </a:rPr>
              <a:t>PR build</a:t>
            </a:r>
            <a:r>
              <a:rPr lang="en-US" sz="1200" b="0" i="0" kern="1200" dirty="0">
                <a:solidFill>
                  <a:schemeClr val="tx1"/>
                </a:solidFill>
                <a:effectLst/>
                <a:latin typeface="+mn-lt"/>
                <a:ea typeface="+mn-ea"/>
                <a:cs typeface="+mn-cs"/>
              </a:rPr>
              <a:t> — SAST + SCA + </a:t>
            </a:r>
            <a:r>
              <a:rPr lang="en-US" sz="1200" b="0" i="0" kern="1200" dirty="0" err="1">
                <a:solidFill>
                  <a:schemeClr val="tx1"/>
                </a:solidFill>
                <a:effectLst/>
                <a:latin typeface="+mn-lt"/>
                <a:ea typeface="+mn-ea"/>
                <a:cs typeface="+mn-cs"/>
              </a:rPr>
              <a:t>IaC</a:t>
            </a:r>
            <a:r>
              <a:rPr lang="en-US" sz="1200" b="0" i="0" kern="1200" dirty="0">
                <a:solidFill>
                  <a:schemeClr val="tx1"/>
                </a:solidFill>
                <a:effectLst/>
                <a:latin typeface="+mn-lt"/>
                <a:ea typeface="+mn-ea"/>
                <a:cs typeface="+mn-cs"/>
              </a:rPr>
              <a:t> scan, findings as PR decorations.</a:t>
            </a:r>
          </a:p>
          <a:p>
            <a:pPr lvl="1"/>
            <a:r>
              <a:rPr lang="en-US" sz="1200" b="1" i="0" kern="1200" dirty="0">
                <a:solidFill>
                  <a:schemeClr val="tx1"/>
                </a:solidFill>
                <a:effectLst/>
                <a:latin typeface="+mn-lt"/>
                <a:ea typeface="+mn-ea"/>
                <a:cs typeface="+mn-cs"/>
              </a:rPr>
              <a:t>Build &amp; test</a:t>
            </a:r>
            <a:r>
              <a:rPr lang="en-US" sz="1200" b="0" i="0" kern="1200" dirty="0">
                <a:solidFill>
                  <a:schemeClr val="tx1"/>
                </a:solidFill>
                <a:effectLst/>
                <a:latin typeface="+mn-lt"/>
                <a:ea typeface="+mn-ea"/>
                <a:cs typeface="+mn-cs"/>
              </a:rPr>
              <a:t> — unit tests + container image scan.</a:t>
            </a:r>
          </a:p>
          <a:p>
            <a:pPr lvl="1"/>
            <a:r>
              <a:rPr lang="en-US" sz="1200" b="1" i="0" kern="1200" dirty="0">
                <a:solidFill>
                  <a:schemeClr val="tx1"/>
                </a:solidFill>
                <a:effectLst/>
                <a:latin typeface="+mn-lt"/>
                <a:ea typeface="+mn-ea"/>
                <a:cs typeface="+mn-cs"/>
              </a:rPr>
              <a:t>Stage deploy</a:t>
            </a:r>
            <a:r>
              <a:rPr lang="en-US" sz="1200" b="0" i="0" kern="1200" dirty="0">
                <a:solidFill>
                  <a:schemeClr val="tx1"/>
                </a:solidFill>
                <a:effectLst/>
                <a:latin typeface="+mn-lt"/>
                <a:ea typeface="+mn-ea"/>
                <a:cs typeface="+mn-cs"/>
              </a:rPr>
              <a:t> — DAST scan + API security test.</a:t>
            </a:r>
          </a:p>
          <a:p>
            <a:pPr lvl="1"/>
            <a:r>
              <a:rPr lang="en-US" sz="1200" b="1" i="0" kern="1200" dirty="0">
                <a:solidFill>
                  <a:schemeClr val="tx1"/>
                </a:solidFill>
                <a:effectLst/>
                <a:latin typeface="+mn-lt"/>
                <a:ea typeface="+mn-ea"/>
                <a:cs typeface="+mn-cs"/>
              </a:rPr>
              <a:t>Prod deploy</a:t>
            </a:r>
            <a:r>
              <a:rPr lang="en-US" sz="1200" b="0" i="0" kern="1200" dirty="0">
                <a:solidFill>
                  <a:schemeClr val="tx1"/>
                </a:solidFill>
                <a:effectLst/>
                <a:latin typeface="+mn-lt"/>
                <a:ea typeface="+mn-ea"/>
                <a:cs typeface="+mn-cs"/>
              </a:rPr>
              <a:t> — runtime Defender for App Service.</a:t>
            </a:r>
          </a:p>
          <a:p>
            <a:pPr lvl="1"/>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Now the two main cards:</a:t>
            </a:r>
          </a:p>
          <a:p>
            <a:endParaRPr lang="en-US" sz="1200" b="0" i="0" kern="1200" dirty="0">
              <a:solidFill>
                <a:schemeClr val="tx1"/>
              </a:solidFill>
              <a:effectLst/>
              <a:latin typeface="+mn-lt"/>
              <a:ea typeface="+mn-ea"/>
              <a:cs typeface="+mn-cs"/>
            </a:endParaRPr>
          </a:p>
          <a:p>
            <a:pPr lvl="1"/>
            <a:r>
              <a:rPr lang="en-US" sz="1200" b="1" i="0" kern="1200" dirty="0">
                <a:solidFill>
                  <a:schemeClr val="tx1"/>
                </a:solidFill>
                <a:effectLst/>
                <a:latin typeface="+mn-lt"/>
                <a:ea typeface="+mn-ea"/>
                <a:cs typeface="+mn-cs"/>
              </a:rPr>
              <a:t>SAST</a:t>
            </a:r>
            <a:r>
              <a:rPr lang="en-US" sz="1200" b="0" i="0" kern="1200" dirty="0">
                <a:solidFill>
                  <a:schemeClr val="tx1"/>
                </a:solidFill>
                <a:effectLst/>
                <a:latin typeface="+mn-lt"/>
                <a:ea typeface="+mn-ea"/>
                <a:cs typeface="+mn-cs"/>
              </a:rPr>
              <a:t> (left, cyan): analyses source code statically, runs every PR, branch policy blocks merge on Critical/High. Tool options native to Azure DevOps: </a:t>
            </a:r>
            <a:r>
              <a:rPr lang="en-US" sz="1200" b="1" i="0" kern="1200" dirty="0" err="1">
                <a:solidFill>
                  <a:schemeClr val="tx1"/>
                </a:solidFill>
                <a:effectLst/>
                <a:latin typeface="+mn-lt"/>
                <a:ea typeface="+mn-ea"/>
                <a:cs typeface="+mn-cs"/>
              </a:rPr>
              <a:t>CodeQL</a:t>
            </a:r>
            <a:r>
              <a:rPr lang="en-US" sz="1200" b="1" i="0" kern="1200" dirty="0">
                <a:solidFill>
                  <a:schemeClr val="tx1"/>
                </a:solidFill>
                <a:effectLst/>
                <a:latin typeface="+mn-lt"/>
                <a:ea typeface="+mn-ea"/>
                <a:cs typeface="+mn-cs"/>
              </a:rPr>
              <a:t> via GitHub Advanced Security for Azure DevOps (</a:t>
            </a:r>
            <a:r>
              <a:rPr lang="en-US" sz="1200" b="1" i="0" kern="1200" dirty="0" err="1">
                <a:solidFill>
                  <a:schemeClr val="tx1"/>
                </a:solidFill>
                <a:effectLst/>
                <a:latin typeface="+mn-lt"/>
                <a:ea typeface="+mn-ea"/>
                <a:cs typeface="+mn-cs"/>
              </a:rPr>
              <a:t>GHAzDO</a:t>
            </a:r>
            <a:r>
              <a:rPr lang="en-US" sz="1200" b="1" i="0" kern="1200" dirty="0">
                <a:solidFill>
                  <a:schemeClr val="tx1"/>
                </a:solidFill>
                <a:effectLst/>
                <a:latin typeface="+mn-lt"/>
                <a:ea typeface="+mn-ea"/>
                <a:cs typeface="+mn-cs"/>
              </a:rPr>
              <a:t>)</a:t>
            </a:r>
            <a:r>
              <a:rPr lang="en-US" sz="1200" b="0" i="0" kern="1200" dirty="0">
                <a:solidFill>
                  <a:schemeClr val="tx1"/>
                </a:solidFill>
                <a:effectLst/>
                <a:latin typeface="+mn-lt"/>
                <a:ea typeface="+mn-ea"/>
                <a:cs typeface="+mn-cs"/>
              </a:rPr>
              <a:t>, </a:t>
            </a:r>
            <a:r>
              <a:rPr lang="en-US" sz="1200" b="1" i="0" kern="1200" dirty="0" err="1">
                <a:solidFill>
                  <a:schemeClr val="tx1"/>
                </a:solidFill>
                <a:effectLst/>
                <a:latin typeface="+mn-lt"/>
                <a:ea typeface="+mn-ea"/>
                <a:cs typeface="+mn-cs"/>
              </a:rPr>
              <a:t>SonarCloud</a:t>
            </a:r>
            <a:r>
              <a:rPr lang="en-US" sz="1200" b="0" i="0" kern="1200" dirty="0">
                <a:solidFill>
                  <a:schemeClr val="tx1"/>
                </a:solidFill>
                <a:effectLst/>
                <a:latin typeface="+mn-lt"/>
                <a:ea typeface="+mn-ea"/>
                <a:cs typeface="+mn-cs"/>
              </a:rPr>
              <a:t>, </a:t>
            </a:r>
            <a:r>
              <a:rPr lang="en-US" sz="1200" b="1" i="0" kern="1200" dirty="0">
                <a:solidFill>
                  <a:schemeClr val="tx1"/>
                </a:solidFill>
                <a:effectLst/>
                <a:latin typeface="+mn-lt"/>
                <a:ea typeface="+mn-ea"/>
                <a:cs typeface="+mn-cs"/>
              </a:rPr>
              <a:t>Microsoft Security DevOps (MSDO)</a:t>
            </a:r>
            <a:r>
              <a:rPr lang="en-US" sz="1200" b="0" i="0" kern="1200" dirty="0">
                <a:solidFill>
                  <a:schemeClr val="tx1"/>
                </a:solidFill>
                <a:effectLst/>
                <a:latin typeface="+mn-lt"/>
                <a:ea typeface="+mn-ea"/>
                <a:cs typeface="+mn-cs"/>
              </a:rPr>
              <a:t> extension.</a:t>
            </a:r>
          </a:p>
          <a:p>
            <a:pPr lvl="1"/>
            <a:r>
              <a:rPr lang="en-US" sz="1200" b="1" i="0" kern="1200" dirty="0">
                <a:solidFill>
                  <a:schemeClr val="tx1"/>
                </a:solidFill>
                <a:effectLst/>
                <a:latin typeface="+mn-lt"/>
                <a:ea typeface="+mn-ea"/>
                <a:cs typeface="+mn-cs"/>
              </a:rPr>
              <a:t>DAST</a:t>
            </a:r>
            <a:r>
              <a:rPr lang="en-US" sz="1200" b="0" i="0" kern="1200" dirty="0">
                <a:solidFill>
                  <a:schemeClr val="tx1"/>
                </a:solidFill>
                <a:effectLst/>
                <a:latin typeface="+mn-lt"/>
                <a:ea typeface="+mn-ea"/>
                <a:cs typeface="+mn-cs"/>
              </a:rPr>
              <a:t> (middle, green): tests the running application post-deploy to staging, catches auth flaws, injection, business-logic issues that SAST can't see. Tools: </a:t>
            </a:r>
            <a:r>
              <a:rPr lang="en-US" sz="1200" b="1" i="0" kern="1200" dirty="0">
                <a:solidFill>
                  <a:schemeClr val="tx1"/>
                </a:solidFill>
                <a:effectLst/>
                <a:latin typeface="+mn-lt"/>
                <a:ea typeface="+mn-ea"/>
                <a:cs typeface="+mn-cs"/>
              </a:rPr>
              <a:t>OWASP ZAP</a:t>
            </a:r>
            <a:r>
              <a:rPr lang="en-US" sz="1200" b="0" i="0" kern="1200" dirty="0">
                <a:solidFill>
                  <a:schemeClr val="tx1"/>
                </a:solidFill>
                <a:effectLst/>
                <a:latin typeface="+mn-lt"/>
                <a:ea typeface="+mn-ea"/>
                <a:cs typeface="+mn-cs"/>
              </a:rPr>
              <a:t> (native free pipeline task),, </a:t>
            </a:r>
            <a:r>
              <a:rPr lang="en-US" sz="1200" b="1" i="0" kern="1200" dirty="0">
                <a:solidFill>
                  <a:schemeClr val="tx1"/>
                </a:solidFill>
                <a:effectLst/>
                <a:latin typeface="+mn-lt"/>
                <a:ea typeface="+mn-ea"/>
                <a:cs typeface="+mn-cs"/>
              </a:rPr>
              <a:t>Burp Suite Enterprise</a:t>
            </a:r>
            <a:r>
              <a:rPr lang="en-US" sz="1200" b="0" i="0" kern="1200" dirty="0">
                <a:solidFill>
                  <a:schemeClr val="tx1"/>
                </a:solidFill>
                <a:effectLst/>
                <a:latin typeface="+mn-lt"/>
                <a:ea typeface="+mn-ea"/>
                <a:cs typeface="+mn-cs"/>
              </a:rPr>
              <a:t>.</a:t>
            </a:r>
          </a:p>
          <a:p>
            <a:pPr lvl="1"/>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The combined effect: vulnerabilities are caught </a:t>
            </a:r>
            <a:r>
              <a:rPr lang="en-US" sz="1200" b="1" i="0" kern="1200" dirty="0">
                <a:solidFill>
                  <a:schemeClr val="tx1"/>
                </a:solidFill>
                <a:effectLst/>
                <a:latin typeface="+mn-lt"/>
                <a:ea typeface="+mn-ea"/>
                <a:cs typeface="+mn-cs"/>
              </a:rPr>
              <a:t>before they ship</a:t>
            </a:r>
            <a:r>
              <a:rPr lang="en-US" sz="1200" b="0" i="0" kern="1200" dirty="0">
                <a:solidFill>
                  <a:schemeClr val="tx1"/>
                </a:solidFill>
                <a:effectLst/>
                <a:latin typeface="+mn-lt"/>
                <a:ea typeface="+mn-ea"/>
                <a:cs typeface="+mn-cs"/>
              </a:rPr>
              <a:t>, with the cost-to-fix at PR time being 10–100× cheaper than post-production.</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[CISO]</a:t>
            </a:r>
            <a:r>
              <a:rPr lang="en-US" sz="1200" b="0" i="0" kern="1200" dirty="0">
                <a:solidFill>
                  <a:schemeClr val="tx1"/>
                </a:solidFill>
                <a:effectLst/>
                <a:latin typeface="+mn-lt"/>
                <a:ea typeface="+mn-ea"/>
                <a:cs typeface="+mn-cs"/>
              </a:rPr>
              <a:t> angle: shift-left is the most </a:t>
            </a:r>
            <a:r>
              <a:rPr lang="en-US" sz="1200" b="1" i="0" kern="1200" dirty="0">
                <a:solidFill>
                  <a:schemeClr val="tx1"/>
                </a:solidFill>
                <a:effectLst/>
                <a:latin typeface="+mn-lt"/>
                <a:ea typeface="+mn-ea"/>
                <a:cs typeface="+mn-cs"/>
              </a:rPr>
              <a:t>cost-effective security investment because it makes vulnerabilities cheaper to fix.</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[Engineer]</a:t>
            </a:r>
            <a:r>
              <a:rPr lang="en-US" sz="1200" b="0" i="0" kern="1200" dirty="0">
                <a:solidFill>
                  <a:schemeClr val="tx1"/>
                </a:solidFill>
                <a:effectLst/>
                <a:latin typeface="+mn-lt"/>
                <a:ea typeface="+mn-ea"/>
                <a:cs typeface="+mn-cs"/>
              </a:rPr>
              <a:t> angle: </a:t>
            </a:r>
            <a:r>
              <a:rPr lang="en-US" sz="1200" b="1" i="0" kern="1200" dirty="0">
                <a:solidFill>
                  <a:schemeClr val="tx1"/>
                </a:solidFill>
                <a:effectLst/>
                <a:latin typeface="+mn-lt"/>
                <a:ea typeface="+mn-ea"/>
                <a:cs typeface="+mn-cs"/>
              </a:rPr>
              <a:t>integrate via YAML tasks in azure-</a:t>
            </a:r>
            <a:r>
              <a:rPr lang="en-US" sz="1200" b="1" i="0" kern="1200" dirty="0" err="1">
                <a:solidFill>
                  <a:schemeClr val="tx1"/>
                </a:solidFill>
                <a:effectLst/>
                <a:latin typeface="+mn-lt"/>
                <a:ea typeface="+mn-ea"/>
                <a:cs typeface="+mn-cs"/>
              </a:rPr>
              <a:t>pipelines.yml</a:t>
            </a:r>
            <a:r>
              <a:rPr lang="en-US" sz="1200" b="1" i="0" kern="1200" dirty="0">
                <a:solidFill>
                  <a:schemeClr val="tx1"/>
                </a:solidFill>
                <a:effectLst/>
                <a:latin typeface="+mn-lt"/>
                <a:ea typeface="+mn-ea"/>
                <a:cs typeface="+mn-cs"/>
              </a:rPr>
              <a:t>; branch policies in Azure Repos enforce the gates</a:t>
            </a:r>
            <a:r>
              <a:rPr lang="en-US" sz="1200" b="0" i="0" kern="1200" dirty="0">
                <a:solidFill>
                  <a:schemeClr val="tx1"/>
                </a:solidFill>
                <a:effectLst/>
                <a:latin typeface="+mn-lt"/>
                <a:ea typeface="+mn-ea"/>
                <a:cs typeface="+mn-cs"/>
              </a:rPr>
              <a:t>.</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Quick acknowledgment: this design maps to </a:t>
            </a:r>
            <a:r>
              <a:rPr lang="en-US" sz="1200" b="1" i="0" kern="1200" dirty="0">
                <a:solidFill>
                  <a:schemeClr val="tx1"/>
                </a:solidFill>
                <a:effectLst/>
                <a:latin typeface="+mn-lt"/>
                <a:ea typeface="+mn-ea"/>
                <a:cs typeface="+mn-cs"/>
              </a:rPr>
              <a:t>OWASP Top 10</a:t>
            </a:r>
            <a:r>
              <a:rPr lang="en-US" sz="1200" b="0" i="0" kern="1200" dirty="0">
                <a:solidFill>
                  <a:schemeClr val="tx1"/>
                </a:solidFill>
                <a:effectLst/>
                <a:latin typeface="+mn-lt"/>
                <a:ea typeface="+mn-ea"/>
                <a:cs typeface="+mn-cs"/>
              </a:rPr>
              <a:t>, </a:t>
            </a:r>
            <a:r>
              <a:rPr lang="en-US" sz="1200" b="1" i="0" kern="1200" dirty="0">
                <a:solidFill>
                  <a:schemeClr val="tx1"/>
                </a:solidFill>
                <a:effectLst/>
                <a:latin typeface="+mn-lt"/>
                <a:ea typeface="+mn-ea"/>
                <a:cs typeface="+mn-cs"/>
              </a:rPr>
              <a:t>Microsoft Zero Trust</a:t>
            </a:r>
            <a:r>
              <a:rPr lang="en-US" sz="1200" b="0" i="0" kern="1200" dirty="0">
                <a:solidFill>
                  <a:schemeClr val="tx1"/>
                </a:solidFill>
                <a:effectLst/>
                <a:latin typeface="+mn-lt"/>
                <a:ea typeface="+mn-ea"/>
                <a:cs typeface="+mn-cs"/>
              </a:rPr>
              <a:t>, </a:t>
            </a:r>
            <a:r>
              <a:rPr lang="en-US" sz="1200" b="1" i="0" kern="1200" dirty="0">
                <a:solidFill>
                  <a:schemeClr val="tx1"/>
                </a:solidFill>
                <a:effectLst/>
                <a:latin typeface="+mn-lt"/>
                <a:ea typeface="+mn-ea"/>
                <a:cs typeface="+mn-cs"/>
              </a:rPr>
              <a:t>CIS Azure Foundations</a:t>
            </a:r>
            <a:r>
              <a:rPr lang="en-US" sz="1200" b="0" i="0" kern="1200" dirty="0">
                <a:solidFill>
                  <a:schemeClr val="tx1"/>
                </a:solidFill>
                <a:effectLst/>
                <a:latin typeface="+mn-lt"/>
                <a:ea typeface="+mn-ea"/>
                <a:cs typeface="+mn-cs"/>
              </a:rPr>
              <a:t>, </a:t>
            </a:r>
            <a:r>
              <a:rPr lang="en-US" sz="1200" b="1" i="0" kern="1200" dirty="0">
                <a:solidFill>
                  <a:schemeClr val="tx1"/>
                </a:solidFill>
                <a:effectLst/>
                <a:latin typeface="+mn-lt"/>
                <a:ea typeface="+mn-ea"/>
                <a:cs typeface="+mn-cs"/>
              </a:rPr>
              <a:t>NIST CSF</a:t>
            </a:r>
            <a:r>
              <a:rPr lang="en-US" sz="1200" b="0" i="0" kern="1200" dirty="0">
                <a:solidFill>
                  <a:schemeClr val="tx1"/>
                </a:solidFill>
                <a:effectLst/>
                <a:latin typeface="+mn-lt"/>
                <a:ea typeface="+mn-ea"/>
                <a:cs typeface="+mn-cs"/>
              </a:rPr>
              <a:t>, </a:t>
            </a:r>
            <a:r>
              <a:rPr lang="en-US" sz="1200" b="1" i="0" kern="1200" dirty="0">
                <a:solidFill>
                  <a:schemeClr val="tx1"/>
                </a:solidFill>
                <a:effectLst/>
                <a:latin typeface="+mn-lt"/>
                <a:ea typeface="+mn-ea"/>
                <a:cs typeface="+mn-cs"/>
              </a:rPr>
              <a:t>ISO/IEC 27001</a:t>
            </a:r>
            <a:r>
              <a:rPr lang="en-US" sz="1200" b="0" i="0" kern="1200" dirty="0">
                <a:solidFill>
                  <a:schemeClr val="tx1"/>
                </a:solidFill>
                <a:effectLst/>
                <a:latin typeface="+mn-lt"/>
                <a:ea typeface="+mn-ea"/>
                <a:cs typeface="+mn-cs"/>
              </a:rPr>
              <a:t>, and </a:t>
            </a:r>
            <a:r>
              <a:rPr lang="en-US" sz="1200" b="1" i="0" kern="1200" dirty="0">
                <a:solidFill>
                  <a:schemeClr val="tx1"/>
                </a:solidFill>
                <a:effectLst/>
                <a:latin typeface="+mn-lt"/>
                <a:ea typeface="+mn-ea"/>
                <a:cs typeface="+mn-cs"/>
              </a:rPr>
              <a:t>Microsoft Cloud Security Benchmark (MCSB)</a:t>
            </a:r>
            <a:r>
              <a:rPr lang="en-US" sz="1200" b="0" i="0" kern="1200" dirty="0">
                <a:solidFill>
                  <a:schemeClr val="tx1"/>
                </a:solidFill>
                <a:effectLst/>
                <a:latin typeface="+mn-lt"/>
                <a:ea typeface="+mn-ea"/>
                <a:cs typeface="+mn-cs"/>
              </a:rPr>
              <a:t>.</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One sentence: "This is the slide that survives an audit — every control in the design has a recognized industry equivalent.“</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[CISO]</a:t>
            </a:r>
            <a:r>
              <a:rPr lang="en-US" sz="1200" b="0" i="0" kern="1200" dirty="0">
                <a:solidFill>
                  <a:schemeClr val="tx1"/>
                </a:solidFill>
                <a:effectLst/>
                <a:latin typeface="+mn-lt"/>
                <a:ea typeface="+mn-ea"/>
                <a:cs typeface="+mn-cs"/>
              </a:rPr>
              <a:t> angle: this is the slide to put on a wall in a regulator meeting.</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Move on quickly. This is signal, not detail.</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Transition:</a:t>
            </a:r>
            <a:r>
              <a:rPr lang="en-US" sz="1200" b="0" i="0" kern="1200" dirty="0">
                <a:solidFill>
                  <a:schemeClr val="tx1"/>
                </a:solidFill>
                <a:effectLst/>
                <a:latin typeface="+mn-lt"/>
                <a:ea typeface="+mn-ea"/>
                <a:cs typeface="+mn-cs"/>
              </a:rPr>
              <a:t> </a:t>
            </a:r>
            <a:r>
              <a:rPr lang="en-US" sz="1200" b="0" i="1" kern="1200" dirty="0">
                <a:solidFill>
                  <a:schemeClr val="tx1"/>
                </a:solidFill>
                <a:effectLst/>
                <a:latin typeface="+mn-lt"/>
                <a:ea typeface="+mn-ea"/>
                <a:cs typeface="+mn-cs"/>
              </a:rPr>
              <a:t>"</a:t>
            </a:r>
            <a:r>
              <a:rPr lang="en-US" sz="1200" b="1" i="1" kern="1200" dirty="0">
                <a:solidFill>
                  <a:schemeClr val="tx1"/>
                </a:solidFill>
                <a:effectLst/>
                <a:latin typeface="+mn-lt"/>
                <a:ea typeface="+mn-ea"/>
                <a:cs typeface="+mn-cs"/>
              </a:rPr>
              <a:t>And the consolidated Azure service list for the engineering team."</a:t>
            </a:r>
            <a:endParaRPr lang="en-US" sz="1200" b="1" i="0" kern="1200" dirty="0">
              <a:solidFill>
                <a:schemeClr val="tx1"/>
              </a:solidFill>
              <a:effectLst/>
              <a:latin typeface="+mn-lt"/>
              <a:ea typeface="+mn-ea"/>
              <a:cs typeface="+mn-cs"/>
            </a:endParaRPr>
          </a:p>
          <a:p>
            <a:br>
              <a:rPr lang="en-US" dirty="0"/>
            </a:b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A consolidated reference table of every Azure service in the design.</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Call out that </a:t>
            </a:r>
            <a:r>
              <a:rPr lang="en-US" sz="1200" b="1" i="0" kern="1200" dirty="0">
                <a:solidFill>
                  <a:schemeClr val="tx1"/>
                </a:solidFill>
                <a:effectLst/>
                <a:latin typeface="+mn-lt"/>
                <a:ea typeface="+mn-ea"/>
                <a:cs typeface="+mn-cs"/>
              </a:rPr>
              <a:t>every service name is a clickable hyperlink</a:t>
            </a:r>
            <a:r>
              <a:rPr lang="en-US" sz="1200" b="0" i="0" kern="1200" dirty="0">
                <a:solidFill>
                  <a:schemeClr val="tx1"/>
                </a:solidFill>
                <a:effectLst/>
                <a:latin typeface="+mn-lt"/>
                <a:ea typeface="+mn-ea"/>
                <a:cs typeface="+mn-cs"/>
              </a:rPr>
              <a:t> to the official Microsoft Learn documentation — citations are embedded.</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[Manager]</a:t>
            </a:r>
            <a:r>
              <a:rPr lang="en-US" sz="1200" b="0" i="0" kern="1200" dirty="0">
                <a:solidFill>
                  <a:schemeClr val="tx1"/>
                </a:solidFill>
                <a:effectLst/>
                <a:latin typeface="+mn-lt"/>
                <a:ea typeface="+mn-ea"/>
                <a:cs typeface="+mn-cs"/>
              </a:rPr>
              <a:t> angle: this is your procurement and license reference.</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[Engineer]</a:t>
            </a:r>
            <a:r>
              <a:rPr lang="en-US" sz="1200" b="0" i="0" kern="1200" dirty="0">
                <a:solidFill>
                  <a:schemeClr val="tx1"/>
                </a:solidFill>
                <a:effectLst/>
                <a:latin typeface="+mn-lt"/>
                <a:ea typeface="+mn-ea"/>
                <a:cs typeface="+mn-cs"/>
              </a:rPr>
              <a:t> angle: this is your implementation checklist; click through to the docs for setup steps.</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Encourage them to download the deck after the meeting — the links work in PowerPoint, Keynote, Google Slides.</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Transition:</a:t>
            </a:r>
            <a:r>
              <a:rPr lang="en-US" sz="1200" b="0" i="0" kern="1200" dirty="0">
                <a:solidFill>
                  <a:schemeClr val="tx1"/>
                </a:solidFill>
                <a:effectLst/>
                <a:latin typeface="+mn-lt"/>
                <a:ea typeface="+mn-ea"/>
                <a:cs typeface="+mn-cs"/>
              </a:rPr>
              <a:t> </a:t>
            </a:r>
            <a:r>
              <a:rPr lang="en-US" sz="1200" b="0" i="1" kern="1200" dirty="0">
                <a:solidFill>
                  <a:schemeClr val="tx1"/>
                </a:solidFill>
                <a:effectLst/>
                <a:latin typeface="+mn-lt"/>
                <a:ea typeface="+mn-ea"/>
                <a:cs typeface="+mn-cs"/>
              </a:rPr>
              <a:t>"</a:t>
            </a:r>
            <a:r>
              <a:rPr lang="en-US" sz="1200" b="1" i="1" kern="1200" dirty="0">
                <a:solidFill>
                  <a:schemeClr val="tx1"/>
                </a:solidFill>
                <a:effectLst/>
                <a:latin typeface="+mn-lt"/>
                <a:ea typeface="+mn-ea"/>
                <a:cs typeface="+mn-cs"/>
              </a:rPr>
              <a:t>Five takeaways and then I'll open the floor."</a:t>
            </a:r>
            <a:endParaRPr lang="en-US" sz="1200" b="1" i="0" kern="1200" dirty="0">
              <a:solidFill>
                <a:schemeClr val="tx1"/>
              </a:solidFill>
              <a:effectLst/>
              <a:latin typeface="+mn-lt"/>
              <a:ea typeface="+mn-ea"/>
              <a:cs typeface="+mn-cs"/>
            </a:endParaRPr>
          </a:p>
          <a:p>
            <a:br>
              <a:rPr lang="en-US" dirty="0"/>
            </a:b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Five principles — read each in one breath:</a:t>
            </a:r>
          </a:p>
          <a:p>
            <a:endParaRPr lang="en-US" b="1" dirty="0">
              <a:effectLst/>
            </a:endParaRPr>
          </a:p>
          <a:p>
            <a:r>
              <a:rPr lang="en-US" b="1" dirty="0" err="1">
                <a:effectLst/>
              </a:rPr>
              <a:t>Defence</a:t>
            </a:r>
            <a:r>
              <a:rPr lang="en-US" b="1" dirty="0">
                <a:effectLst/>
              </a:rPr>
              <a:t> in depth</a:t>
            </a:r>
            <a:r>
              <a:rPr lang="en-US" dirty="0">
                <a:effectLst/>
              </a:rPr>
              <a:t> — Front Door, WAF, NSGs, Private Endpoints, Managed Identity. No single failure point.</a:t>
            </a:r>
          </a:p>
          <a:p>
            <a:endParaRPr lang="en-US" dirty="0">
              <a:effectLst/>
            </a:endParaRPr>
          </a:p>
          <a:p>
            <a:r>
              <a:rPr lang="en-US" b="1" dirty="0">
                <a:effectLst/>
              </a:rPr>
              <a:t>Secrets in Key Vault</a:t>
            </a:r>
            <a:r>
              <a:rPr lang="en-US" dirty="0">
                <a:effectLst/>
              </a:rPr>
              <a:t> — Managed Identities replace embedded credentials across the stack.</a:t>
            </a:r>
          </a:p>
          <a:p>
            <a:endParaRPr lang="en-US" dirty="0">
              <a:effectLst/>
            </a:endParaRPr>
          </a:p>
          <a:p>
            <a:r>
              <a:rPr lang="en-US" b="1" dirty="0">
                <a:effectLst/>
              </a:rPr>
              <a:t>Detection &amp; response</a:t>
            </a:r>
            <a:r>
              <a:rPr lang="en-US" dirty="0">
                <a:effectLst/>
              </a:rPr>
              <a:t> — Sentinel + Defender for Cloud with Logic Apps automating containment.</a:t>
            </a:r>
          </a:p>
          <a:p>
            <a:endParaRPr lang="en-US" dirty="0">
              <a:effectLst/>
            </a:endParaRPr>
          </a:p>
          <a:p>
            <a:r>
              <a:rPr lang="en-US" b="1" dirty="0">
                <a:effectLst/>
              </a:rPr>
              <a:t>Least privilege, JIT</a:t>
            </a:r>
            <a:r>
              <a:rPr lang="en-US" dirty="0">
                <a:effectLst/>
              </a:rPr>
              <a:t> — Entra ID, PIM, Conditional Access, MFA. No standing admin.</a:t>
            </a:r>
          </a:p>
          <a:p>
            <a:endParaRPr lang="en-US" dirty="0">
              <a:effectLst/>
            </a:endParaRPr>
          </a:p>
          <a:p>
            <a:r>
              <a:rPr lang="en-US" b="1" dirty="0" err="1">
                <a:effectLst/>
              </a:rPr>
              <a:t>DevSecOps</a:t>
            </a:r>
            <a:r>
              <a:rPr lang="en-US" b="1" dirty="0">
                <a:effectLst/>
              </a:rPr>
              <a:t> gates</a:t>
            </a:r>
            <a:r>
              <a:rPr lang="en-US" dirty="0">
                <a:effectLst/>
              </a:rPr>
              <a:t> — SAST + DAST in every Azure DevOps build. Vulnerabilities caught before they ship.</a:t>
            </a:r>
          </a:p>
          <a:p>
            <a:endParaRPr lang="en-US" dirty="0">
              <a:effectLst/>
            </a:endParaRPr>
          </a:p>
          <a:p>
            <a:r>
              <a:rPr lang="en-US" dirty="0"/>
              <a:t>One sentence to close: </a:t>
            </a:r>
            <a:r>
              <a:rPr lang="en-US" i="1" dirty="0">
                <a:effectLst/>
              </a:rPr>
              <a:t>"</a:t>
            </a:r>
            <a:r>
              <a:rPr lang="en-US" b="1" i="1" dirty="0">
                <a:effectLst/>
              </a:rPr>
              <a:t>Every one of these maps to specific Azure services on slide 16, every Azure service maps to documented Microsoft Learn guidance, and the whole design aligns to OWASP, Zero Trust, CIS, NIST, and ISO</a:t>
            </a:r>
            <a:r>
              <a:rPr lang="en-US" i="1" dirty="0">
                <a:effectLst/>
              </a:rPr>
              <a:t>.</a:t>
            </a:r>
          </a:p>
          <a:p>
            <a:endParaRPr lang="en-US" i="1" dirty="0">
              <a:effectLst/>
            </a:endParaRPr>
          </a:p>
          <a:p>
            <a:r>
              <a:rPr lang="en-US" i="1" dirty="0">
                <a:effectLst/>
              </a:rPr>
              <a:t>"</a:t>
            </a:r>
            <a:r>
              <a:rPr lang="en-US" dirty="0"/>
              <a:t>Pause, breathe, then: </a:t>
            </a:r>
            <a:r>
              <a:rPr lang="en-US" i="1" dirty="0">
                <a:effectLst/>
              </a:rPr>
              <a:t>"</a:t>
            </a:r>
            <a:r>
              <a:rPr lang="en-US" b="1" i="1" dirty="0">
                <a:effectLst/>
              </a:rPr>
              <a:t>That's the design. I'd like to spend the </a:t>
            </a:r>
            <a:r>
              <a:rPr lang="en-US" b="1" i="1">
                <a:effectLst/>
              </a:rPr>
              <a:t>next five minutes </a:t>
            </a:r>
            <a:r>
              <a:rPr lang="en-US" b="1" i="1" dirty="0">
                <a:effectLst/>
              </a:rPr>
              <a:t>on your questions."</a:t>
            </a:r>
            <a:br>
              <a:rPr lang="en-US" b="1" dirty="0"/>
            </a:br>
            <a:endParaRPr lang="en-US" b="1"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Walk the six items in 5 seconds each.</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Highlight the narrative arc: </a:t>
            </a:r>
            <a:r>
              <a:rPr lang="en-US" sz="1200" b="1" i="0" kern="1200" dirty="0">
                <a:solidFill>
                  <a:schemeClr val="tx1"/>
                </a:solidFill>
                <a:effectLst/>
                <a:latin typeface="+mn-lt"/>
                <a:ea typeface="+mn-ea"/>
                <a:cs typeface="+mn-cs"/>
              </a:rPr>
              <a:t>threats</a:t>
            </a:r>
            <a:r>
              <a:rPr lang="en-US" sz="1200" b="0" i="0" kern="1200" dirty="0">
                <a:solidFill>
                  <a:schemeClr val="tx1"/>
                </a:solidFill>
                <a:effectLst/>
                <a:latin typeface="+mn-lt"/>
                <a:ea typeface="+mn-ea"/>
                <a:cs typeface="+mn-cs"/>
              </a:rPr>
              <a:t> → </a:t>
            </a:r>
            <a:r>
              <a:rPr lang="en-US" sz="1200" b="1" i="0" kern="1200" dirty="0">
                <a:solidFill>
                  <a:schemeClr val="tx1"/>
                </a:solidFill>
                <a:effectLst/>
                <a:latin typeface="+mn-lt"/>
                <a:ea typeface="+mn-ea"/>
                <a:cs typeface="+mn-cs"/>
              </a:rPr>
              <a:t>architecture</a:t>
            </a:r>
            <a:r>
              <a:rPr lang="en-US" sz="1200" b="0" i="0" kern="1200" dirty="0">
                <a:solidFill>
                  <a:schemeClr val="tx1"/>
                </a:solidFill>
                <a:effectLst/>
                <a:latin typeface="+mn-lt"/>
                <a:ea typeface="+mn-ea"/>
                <a:cs typeface="+mn-cs"/>
              </a:rPr>
              <a:t> → </a:t>
            </a:r>
            <a:r>
              <a:rPr lang="en-US" sz="1200" b="1" i="0" kern="1200" dirty="0">
                <a:solidFill>
                  <a:schemeClr val="tx1"/>
                </a:solidFill>
                <a:effectLst/>
                <a:latin typeface="+mn-lt"/>
                <a:ea typeface="+mn-ea"/>
                <a:cs typeface="+mn-cs"/>
              </a:rPr>
              <a:t>risk-by-risk</a:t>
            </a:r>
            <a:r>
              <a:rPr lang="en-US" sz="1200" b="0" i="0" kern="1200" dirty="0">
                <a:solidFill>
                  <a:schemeClr val="tx1"/>
                </a:solidFill>
                <a:effectLst/>
                <a:latin typeface="+mn-lt"/>
                <a:ea typeface="+mn-ea"/>
                <a:cs typeface="+mn-cs"/>
              </a:rPr>
              <a:t> → </a:t>
            </a:r>
            <a:r>
              <a:rPr lang="en-US" sz="1200" b="1" i="0" kern="1200" dirty="0">
                <a:solidFill>
                  <a:schemeClr val="tx1"/>
                </a:solidFill>
                <a:effectLst/>
                <a:latin typeface="+mn-lt"/>
                <a:ea typeface="+mn-ea"/>
                <a:cs typeface="+mn-cs"/>
              </a:rPr>
              <a:t>deep-dives</a:t>
            </a:r>
            <a:r>
              <a:rPr lang="en-US" sz="1200" b="0" i="0" kern="1200" dirty="0">
                <a:solidFill>
                  <a:schemeClr val="tx1"/>
                </a:solidFill>
                <a:effectLst/>
                <a:latin typeface="+mn-lt"/>
                <a:ea typeface="+mn-ea"/>
                <a:cs typeface="+mn-cs"/>
              </a:rPr>
              <a:t> → </a:t>
            </a:r>
            <a:r>
              <a:rPr lang="en-US" sz="1200" b="1" i="0" kern="1200" dirty="0">
                <a:solidFill>
                  <a:schemeClr val="tx1"/>
                </a:solidFill>
                <a:effectLst/>
                <a:latin typeface="+mn-lt"/>
                <a:ea typeface="+mn-ea"/>
                <a:cs typeface="+mn-cs"/>
              </a:rPr>
              <a:t>framework alignment</a:t>
            </a:r>
            <a:r>
              <a:rPr lang="en-US" sz="1200" b="0" i="0" kern="1200" dirty="0">
                <a:solidFill>
                  <a:schemeClr val="tx1"/>
                </a:solidFill>
                <a:effectLst/>
                <a:latin typeface="+mn-lt"/>
                <a:ea typeface="+mn-ea"/>
                <a:cs typeface="+mn-cs"/>
              </a:rPr>
              <a:t> → </a:t>
            </a:r>
            <a:r>
              <a:rPr lang="en-US" sz="1200" b="1" i="0" kern="1200" dirty="0">
                <a:solidFill>
                  <a:schemeClr val="tx1"/>
                </a:solidFill>
                <a:effectLst/>
                <a:latin typeface="+mn-lt"/>
                <a:ea typeface="+mn-ea"/>
                <a:cs typeface="+mn-cs"/>
              </a:rPr>
              <a:t>execution stack</a:t>
            </a:r>
            <a:r>
              <a:rPr lang="en-US" sz="1200" b="0" i="0" kern="1200" dirty="0">
                <a:solidFill>
                  <a:schemeClr val="tx1"/>
                </a:solidFill>
                <a:effectLst/>
                <a:latin typeface="+mn-lt"/>
                <a:ea typeface="+mn-ea"/>
                <a:cs typeface="+mn-cs"/>
              </a:rPr>
              <a:t>.</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Note that the risk-by-risk slides use a consistent 3-panel layout (risks · Azure controls · implementation steps) — this primes the audience to scan them efficiently</a:t>
            </a:r>
            <a:r>
              <a:rPr lang="en-US" sz="1200" b="0" i="0" kern="1200" dirty="0">
                <a:solidFill>
                  <a:schemeClr val="tx1"/>
                </a:solidFill>
                <a:effectLst/>
                <a:latin typeface="+mn-lt"/>
                <a:ea typeface="+mn-ea"/>
                <a:cs typeface="+mn-cs"/>
              </a:rPr>
              <a:t>.</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Set expectation: technical deep-dives (slides 8, 10, 14) carry the heaviest detail; the rest will move quickly.</a:t>
            </a:r>
          </a:p>
          <a:p>
            <a:endParaRPr lang="en-US" sz="1200" b="1"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Transition:</a:t>
            </a:r>
            <a:r>
              <a:rPr lang="en-US" sz="1200" b="0" i="0" kern="1200" dirty="0">
                <a:solidFill>
                  <a:schemeClr val="tx1"/>
                </a:solidFill>
                <a:effectLst/>
                <a:latin typeface="+mn-lt"/>
                <a:ea typeface="+mn-ea"/>
                <a:cs typeface="+mn-cs"/>
              </a:rPr>
              <a:t> </a:t>
            </a:r>
            <a:r>
              <a:rPr lang="en-US" sz="1200" b="0" i="1" kern="1200" dirty="0">
                <a:solidFill>
                  <a:schemeClr val="tx1"/>
                </a:solidFill>
                <a:effectLst/>
                <a:latin typeface="+mn-lt"/>
                <a:ea typeface="+mn-ea"/>
                <a:cs typeface="+mn-cs"/>
              </a:rPr>
              <a:t>"</a:t>
            </a:r>
            <a:r>
              <a:rPr lang="en-US" sz="1200" b="1" i="1" kern="1200" dirty="0">
                <a:solidFill>
                  <a:schemeClr val="tx1"/>
                </a:solidFill>
                <a:effectLst/>
                <a:latin typeface="+mn-lt"/>
                <a:ea typeface="+mn-ea"/>
                <a:cs typeface="+mn-cs"/>
              </a:rPr>
              <a:t>Let's start with what we're defending against."</a:t>
            </a:r>
            <a:endParaRPr lang="en-US" sz="1200" b="1" i="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These are the </a:t>
            </a:r>
            <a:r>
              <a:rPr lang="en-US" sz="1200" b="1" i="0" kern="1200" dirty="0">
                <a:solidFill>
                  <a:schemeClr val="tx1"/>
                </a:solidFill>
                <a:effectLst/>
                <a:latin typeface="+mn-lt"/>
                <a:ea typeface="+mn-ea"/>
                <a:cs typeface="+mn-cs"/>
              </a:rPr>
              <a:t>six critical risk domains</a:t>
            </a:r>
            <a:r>
              <a:rPr lang="en-US" sz="1200" b="0" i="0" kern="1200" dirty="0">
                <a:solidFill>
                  <a:schemeClr val="tx1"/>
                </a:solidFill>
                <a:effectLst/>
                <a:latin typeface="+mn-lt"/>
                <a:ea typeface="+mn-ea"/>
                <a:cs typeface="+mn-cs"/>
              </a:rPr>
              <a:t> we are explicitly addressing.</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Don't read all six aloud — the audience can see them. Spend ~10 seconds per card calling out the consequence:</a:t>
            </a:r>
          </a:p>
          <a:p>
            <a:endParaRPr lang="en-US" sz="1200" b="0" i="0" kern="1200" dirty="0">
              <a:solidFill>
                <a:schemeClr val="tx1"/>
              </a:solidFill>
              <a:effectLst/>
              <a:latin typeface="+mn-lt"/>
              <a:ea typeface="+mn-ea"/>
              <a:cs typeface="+mn-cs"/>
            </a:endParaRPr>
          </a:p>
          <a:p>
            <a:pPr lvl="1"/>
            <a:r>
              <a:rPr lang="en-US" sz="1200" b="1" i="0" kern="1200" dirty="0">
                <a:solidFill>
                  <a:schemeClr val="tx1"/>
                </a:solidFill>
                <a:effectLst/>
                <a:latin typeface="+mn-lt"/>
                <a:ea typeface="+mn-ea"/>
                <a:cs typeface="+mn-cs"/>
              </a:rPr>
              <a:t>App &amp; network attacks</a:t>
            </a:r>
            <a:r>
              <a:rPr lang="en-US" sz="1200" b="0" i="0" kern="1200" dirty="0">
                <a:solidFill>
                  <a:schemeClr val="tx1"/>
                </a:solidFill>
                <a:effectLst/>
                <a:latin typeface="+mn-lt"/>
                <a:ea typeface="+mn-ea"/>
                <a:cs typeface="+mn-cs"/>
              </a:rPr>
              <a:t> — OWASP Top 10; SQLi to RCE.</a:t>
            </a:r>
          </a:p>
          <a:p>
            <a:pPr lvl="1"/>
            <a:r>
              <a:rPr lang="en-US" sz="1200" b="1" i="0" kern="1200" dirty="0">
                <a:solidFill>
                  <a:schemeClr val="tx1"/>
                </a:solidFill>
                <a:effectLst/>
                <a:latin typeface="+mn-lt"/>
                <a:ea typeface="+mn-ea"/>
                <a:cs typeface="+mn-cs"/>
              </a:rPr>
              <a:t>Secrets exposure</a:t>
            </a:r>
            <a:r>
              <a:rPr lang="en-US" sz="1200" b="0" i="0" kern="1200" dirty="0">
                <a:solidFill>
                  <a:schemeClr val="tx1"/>
                </a:solidFill>
                <a:effectLst/>
                <a:latin typeface="+mn-lt"/>
                <a:ea typeface="+mn-ea"/>
                <a:cs typeface="+mn-cs"/>
              </a:rPr>
              <a:t> — the credentials problem that becomes a full breach.</a:t>
            </a:r>
          </a:p>
          <a:p>
            <a:pPr lvl="1"/>
            <a:r>
              <a:rPr lang="en-US" sz="1200" b="1" i="0" kern="1200" dirty="0">
                <a:solidFill>
                  <a:schemeClr val="tx1"/>
                </a:solidFill>
                <a:effectLst/>
                <a:latin typeface="+mn-lt"/>
                <a:ea typeface="+mn-ea"/>
                <a:cs typeface="+mn-cs"/>
              </a:rPr>
              <a:t>Insecure file uploads</a:t>
            </a:r>
            <a:r>
              <a:rPr lang="en-US" sz="1200" b="0" i="0" kern="1200" dirty="0">
                <a:solidFill>
                  <a:schemeClr val="tx1"/>
                </a:solidFill>
                <a:effectLst/>
                <a:latin typeface="+mn-lt"/>
                <a:ea typeface="+mn-ea"/>
                <a:cs typeface="+mn-cs"/>
              </a:rPr>
              <a:t> — the easy way an attacker gets code execution.</a:t>
            </a:r>
          </a:p>
          <a:p>
            <a:pPr lvl="1"/>
            <a:r>
              <a:rPr lang="en-US" sz="1200" b="1" i="0" kern="1200" dirty="0">
                <a:solidFill>
                  <a:schemeClr val="tx1"/>
                </a:solidFill>
                <a:effectLst/>
                <a:latin typeface="+mn-lt"/>
                <a:ea typeface="+mn-ea"/>
                <a:cs typeface="+mn-cs"/>
              </a:rPr>
              <a:t>DoS / DDoS</a:t>
            </a:r>
            <a:r>
              <a:rPr lang="en-US" sz="1200" b="0" i="0" kern="1200" dirty="0">
                <a:solidFill>
                  <a:schemeClr val="tx1"/>
                </a:solidFill>
                <a:effectLst/>
                <a:latin typeface="+mn-lt"/>
                <a:ea typeface="+mn-ea"/>
                <a:cs typeface="+mn-cs"/>
              </a:rPr>
              <a:t> — availability, not confidentiality, but business-killing.</a:t>
            </a:r>
          </a:p>
          <a:p>
            <a:pPr lvl="1"/>
            <a:r>
              <a:rPr lang="en-US" sz="1200" b="1" i="0" kern="1200" dirty="0">
                <a:solidFill>
                  <a:schemeClr val="tx1"/>
                </a:solidFill>
                <a:effectLst/>
                <a:latin typeface="+mn-lt"/>
                <a:ea typeface="+mn-ea"/>
                <a:cs typeface="+mn-cs"/>
              </a:rPr>
              <a:t>Excessive privileged access</a:t>
            </a:r>
            <a:r>
              <a:rPr lang="en-US" sz="1200" b="0" i="0" kern="1200" dirty="0">
                <a:solidFill>
                  <a:schemeClr val="tx1"/>
                </a:solidFill>
                <a:effectLst/>
                <a:latin typeface="+mn-lt"/>
                <a:ea typeface="+mn-ea"/>
                <a:cs typeface="+mn-cs"/>
              </a:rPr>
              <a:t> — insider and lateral-movement risk.</a:t>
            </a:r>
          </a:p>
          <a:p>
            <a:pPr lvl="1"/>
            <a:r>
              <a:rPr lang="en-US" sz="1200" b="1" i="0" kern="1200" dirty="0">
                <a:solidFill>
                  <a:schemeClr val="tx1"/>
                </a:solidFill>
                <a:effectLst/>
                <a:latin typeface="+mn-lt"/>
                <a:ea typeface="+mn-ea"/>
                <a:cs typeface="+mn-cs"/>
              </a:rPr>
              <a:t>Lack of detection &amp; response</a:t>
            </a:r>
            <a:r>
              <a:rPr lang="en-US" sz="1200" b="0" i="0" kern="1200" dirty="0">
                <a:solidFill>
                  <a:schemeClr val="tx1"/>
                </a:solidFill>
                <a:effectLst/>
                <a:latin typeface="+mn-lt"/>
                <a:ea typeface="+mn-ea"/>
                <a:cs typeface="+mn-cs"/>
              </a:rPr>
              <a:t> — "did we even know it happened?“</a:t>
            </a:r>
          </a:p>
          <a:p>
            <a:pPr lvl="1"/>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[CISO]</a:t>
            </a:r>
            <a:r>
              <a:rPr lang="en-US" sz="1200" b="0" i="0" kern="1200">
                <a:solidFill>
                  <a:schemeClr val="tx1"/>
                </a:solidFill>
                <a:effectLst/>
                <a:latin typeface="+mn-lt"/>
                <a:ea typeface="+mn-ea"/>
                <a:cs typeface="+mn-cs"/>
              </a:rPr>
              <a:t> angle: each one of these is a board-level incident if it lands. We will close each one with explicit Azure </a:t>
            </a:r>
            <a:r>
              <a:rPr lang="en-US"/>
              <a:t>security controls</a:t>
            </a:r>
            <a:r>
              <a:rPr lang="en-US" sz="1200" b="0" i="0" kern="1200">
                <a:solidFill>
                  <a:schemeClr val="tx1"/>
                </a:solidFill>
                <a:effectLst/>
                <a:latin typeface="+mn-lt"/>
                <a:ea typeface="+mn-ea"/>
                <a:cs typeface="+mn-cs"/>
              </a:rPr>
              <a:t>.</a:t>
            </a:r>
            <a:endParaRPr lang="en-US" sz="1200" b="0" i="0" kern="1200">
              <a:solidFill>
                <a:schemeClr val="tx1"/>
              </a:solidFill>
              <a:effectLst/>
              <a:latin typeface="+mn-lt"/>
            </a:endParaRP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[Engineer]</a:t>
            </a:r>
            <a:r>
              <a:rPr lang="en-US" sz="1200" b="0" i="0" kern="1200" dirty="0">
                <a:solidFill>
                  <a:schemeClr val="tx1"/>
                </a:solidFill>
                <a:effectLst/>
                <a:latin typeface="+mn-lt"/>
                <a:ea typeface="+mn-ea"/>
                <a:cs typeface="+mn-cs"/>
              </a:rPr>
              <a:t> angle: each risk domain has a dedicated implementation slide later.</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Transition:</a:t>
            </a:r>
            <a:r>
              <a:rPr lang="en-US" sz="1200" b="0" i="0" kern="1200" dirty="0">
                <a:solidFill>
                  <a:schemeClr val="tx1"/>
                </a:solidFill>
                <a:effectLst/>
                <a:latin typeface="+mn-lt"/>
                <a:ea typeface="+mn-ea"/>
                <a:cs typeface="+mn-cs"/>
              </a:rPr>
              <a:t> </a:t>
            </a:r>
            <a:r>
              <a:rPr lang="en-US" sz="1200" b="0" i="1" kern="1200" dirty="0">
                <a:solidFill>
                  <a:schemeClr val="tx1"/>
                </a:solidFill>
                <a:effectLst/>
                <a:latin typeface="+mn-lt"/>
                <a:ea typeface="+mn-ea"/>
                <a:cs typeface="+mn-cs"/>
              </a:rPr>
              <a:t>"</a:t>
            </a:r>
            <a:r>
              <a:rPr lang="en-US" sz="1200" b="1" i="1" kern="1200" dirty="0">
                <a:solidFill>
                  <a:schemeClr val="tx1"/>
                </a:solidFill>
                <a:effectLst/>
                <a:latin typeface="+mn-lt"/>
                <a:ea typeface="+mn-ea"/>
                <a:cs typeface="+mn-cs"/>
              </a:rPr>
              <a:t>Before we go risk-by-risk, here's the architecture all six of these are addressed within."</a:t>
            </a:r>
            <a:endParaRPr lang="en-US" sz="1200" b="1" i="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Orient the audience: </a:t>
            </a:r>
            <a:r>
              <a:rPr lang="en-US" sz="1200" b="1" i="0" kern="1200" dirty="0">
                <a:solidFill>
                  <a:schemeClr val="tx1"/>
                </a:solidFill>
                <a:effectLst/>
                <a:latin typeface="+mn-lt"/>
                <a:ea typeface="+mn-ea"/>
                <a:cs typeface="+mn-cs"/>
              </a:rPr>
              <a:t>read left-to-right</a:t>
            </a:r>
            <a:r>
              <a:rPr lang="en-US" sz="1200" b="0" i="0" kern="1200" dirty="0">
                <a:solidFill>
                  <a:schemeClr val="tx1"/>
                </a:solidFill>
                <a:effectLst/>
                <a:latin typeface="+mn-lt"/>
                <a:ea typeface="+mn-ea"/>
                <a:cs typeface="+mn-cs"/>
              </a:rPr>
              <a:t> — Edge → Regional WAF → Web Tier → Data Tier — that's the path a user request takes.</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Walk each box:</a:t>
            </a:r>
          </a:p>
          <a:p>
            <a:endParaRPr lang="en-US" sz="1200" b="0" i="0" kern="1200" dirty="0">
              <a:solidFill>
                <a:schemeClr val="tx1"/>
              </a:solidFill>
              <a:effectLst/>
              <a:latin typeface="+mn-lt"/>
              <a:ea typeface="+mn-ea"/>
              <a:cs typeface="+mn-cs"/>
            </a:endParaRPr>
          </a:p>
          <a:p>
            <a:pPr lvl="1"/>
            <a:r>
              <a:rPr lang="en-US" sz="1200" b="1" i="0" kern="1200" dirty="0">
                <a:solidFill>
                  <a:schemeClr val="tx1"/>
                </a:solidFill>
                <a:effectLst/>
                <a:latin typeface="+mn-lt"/>
                <a:ea typeface="+mn-ea"/>
                <a:cs typeface="+mn-cs"/>
              </a:rPr>
              <a:t>Edge / Azure Front Door Premium</a:t>
            </a:r>
            <a:r>
              <a:rPr lang="en-US" sz="1200" b="0" i="0" kern="1200" dirty="0">
                <a:solidFill>
                  <a:schemeClr val="tx1"/>
                </a:solidFill>
                <a:effectLst/>
                <a:latin typeface="+mn-lt"/>
                <a:ea typeface="+mn-ea"/>
                <a:cs typeface="+mn-cs"/>
              </a:rPr>
              <a:t> — global perimeter; WAF, DDoS L3-L7, bot protection, rate limiting all happen here, before traffic enters our region.</a:t>
            </a:r>
          </a:p>
          <a:p>
            <a:pPr lvl="1"/>
            <a:r>
              <a:rPr lang="en-US" sz="1200" b="1" i="0" kern="1200" dirty="0">
                <a:solidFill>
                  <a:schemeClr val="tx1"/>
                </a:solidFill>
                <a:effectLst/>
                <a:latin typeface="+mn-lt"/>
                <a:ea typeface="+mn-ea"/>
                <a:cs typeface="+mn-cs"/>
              </a:rPr>
              <a:t>Regional WAF / App Gateway WAF v2</a:t>
            </a:r>
            <a:r>
              <a:rPr lang="en-US" sz="1200" b="0" i="0" kern="1200" dirty="0">
                <a:solidFill>
                  <a:schemeClr val="tx1"/>
                </a:solidFill>
                <a:effectLst/>
                <a:latin typeface="+mn-lt"/>
                <a:ea typeface="+mn-ea"/>
                <a:cs typeface="+mn-cs"/>
              </a:rPr>
              <a:t> — second WAF layer inside Azure with OWASP Core Rule Set and TLS termination.</a:t>
            </a:r>
          </a:p>
          <a:p>
            <a:pPr lvl="1"/>
            <a:r>
              <a:rPr lang="en-US" sz="1200" b="1" i="0" kern="1200" dirty="0">
                <a:solidFill>
                  <a:schemeClr val="tx1"/>
                </a:solidFill>
                <a:effectLst/>
                <a:latin typeface="+mn-lt"/>
                <a:ea typeface="+mn-ea"/>
                <a:cs typeface="+mn-cs"/>
              </a:rPr>
              <a:t>Web Tier / Azure App Service</a:t>
            </a:r>
            <a:r>
              <a:rPr lang="en-US" sz="1200" b="0" i="0" kern="1200" dirty="0">
                <a:solidFill>
                  <a:schemeClr val="tx1"/>
                </a:solidFill>
                <a:effectLst/>
                <a:latin typeface="+mn-lt"/>
                <a:ea typeface="+mn-ea"/>
                <a:cs typeface="+mn-cs"/>
              </a:rPr>
              <a:t> — the compute itself, hardened with Managed Identity, Private Endpoints, NSGs.</a:t>
            </a:r>
          </a:p>
          <a:p>
            <a:pPr lvl="1"/>
            <a:r>
              <a:rPr lang="en-US" sz="1200" b="1" i="0" kern="1200" dirty="0">
                <a:solidFill>
                  <a:schemeClr val="tx1"/>
                </a:solidFill>
                <a:effectLst/>
                <a:latin typeface="+mn-lt"/>
                <a:ea typeface="+mn-ea"/>
                <a:cs typeface="+mn-cs"/>
              </a:rPr>
              <a:t>Data Tier / Azure SQL + Storage</a:t>
            </a:r>
            <a:r>
              <a:rPr lang="en-US" sz="1200" b="0" i="0" kern="1200" dirty="0">
                <a:solidFill>
                  <a:schemeClr val="tx1"/>
                </a:solidFill>
                <a:effectLst/>
                <a:latin typeface="+mn-lt"/>
                <a:ea typeface="+mn-ea"/>
                <a:cs typeface="+mn-cs"/>
              </a:rPr>
              <a:t> — encryption at rest (TDE), Defender for SQL/Storage</a:t>
            </a:r>
            <a:r>
              <a:rPr lang="en-US" dirty="0"/>
              <a:t> for malware </a:t>
            </a:r>
            <a:r>
              <a:rPr lang="en-US" dirty="0" err="1"/>
              <a:t>protectio</a:t>
            </a:r>
            <a:r>
              <a:rPr lang="en-US" dirty="0"/>
              <a:t>n</a:t>
            </a:r>
            <a:endParaRPr lang="en-US" sz="1200" b="0" i="0" kern="1200" dirty="0">
              <a:solidFill>
                <a:schemeClr val="tx1"/>
              </a:solidFill>
              <a:effectLst/>
              <a:latin typeface="+mn-lt"/>
            </a:endParaRPr>
          </a:p>
          <a:p>
            <a:pPr lvl="1"/>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Call out the </a:t>
            </a:r>
            <a:r>
              <a:rPr lang="en-US" sz="1200" b="1" i="0" kern="1200" dirty="0">
                <a:solidFill>
                  <a:schemeClr val="tx1"/>
                </a:solidFill>
                <a:effectLst/>
                <a:latin typeface="+mn-lt"/>
                <a:ea typeface="+mn-ea"/>
                <a:cs typeface="+mn-cs"/>
              </a:rPr>
              <a:t>color gradient</a:t>
            </a:r>
            <a:r>
              <a:rPr lang="en-US" sz="1200" b="0" i="0" kern="1200" dirty="0">
                <a:solidFill>
                  <a:schemeClr val="tx1"/>
                </a:solidFill>
                <a:effectLst/>
                <a:latin typeface="+mn-lt"/>
                <a:ea typeface="+mn-ea"/>
                <a:cs typeface="+mn-cs"/>
              </a:rPr>
              <a:t> — lighter at the perimeter, deeper as you reach the data. That's intentional: it signals </a:t>
            </a:r>
            <a:r>
              <a:rPr lang="en-US" sz="1200" b="0" i="0" kern="1200" dirty="0" err="1">
                <a:solidFill>
                  <a:schemeClr val="tx1"/>
                </a:solidFill>
                <a:effectLst/>
                <a:latin typeface="+mn-lt"/>
                <a:ea typeface="+mn-ea"/>
                <a:cs typeface="+mn-cs"/>
              </a:rPr>
              <a:t>defence</a:t>
            </a:r>
            <a:r>
              <a:rPr lang="en-US" sz="1200" b="0" i="0" kern="1200" dirty="0">
                <a:solidFill>
                  <a:schemeClr val="tx1"/>
                </a:solidFill>
                <a:effectLst/>
                <a:latin typeface="+mn-lt"/>
                <a:ea typeface="+mn-ea"/>
                <a:cs typeface="+mn-cs"/>
              </a:rPr>
              <a:t>-in-depth visually.</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Identity bar above</a:t>
            </a:r>
            <a:r>
              <a:rPr lang="en-US" sz="1200" b="0" i="0" kern="1200" dirty="0">
                <a:solidFill>
                  <a:schemeClr val="tx1"/>
                </a:solidFill>
                <a:effectLst/>
                <a:latin typeface="+mn-lt"/>
                <a:ea typeface="+mn-ea"/>
                <a:cs typeface="+mn-cs"/>
              </a:rPr>
              <a:t>: every request authenticates through Entra ID before it can do anything. PIM + Conditional Access + MFA.</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Secrets bar below</a:t>
            </a:r>
            <a:r>
              <a:rPr lang="en-US" sz="1200" b="0" i="0" kern="1200" dirty="0">
                <a:solidFill>
                  <a:schemeClr val="tx1"/>
                </a:solidFill>
                <a:effectLst/>
                <a:latin typeface="+mn-lt"/>
                <a:ea typeface="+mn-ea"/>
                <a:cs typeface="+mn-cs"/>
              </a:rPr>
              <a:t>: the app fetches credentials from Key Vault at runtime; nothing is ever embedded.</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Bottom row</a:t>
            </a:r>
            <a:r>
              <a:rPr lang="en-US" sz="1200" b="0" i="0" kern="1200" dirty="0">
                <a:solidFill>
                  <a:schemeClr val="tx1"/>
                </a:solidFill>
                <a:effectLst/>
                <a:latin typeface="+mn-lt"/>
                <a:ea typeface="+mn-ea"/>
                <a:cs typeface="+mn-cs"/>
              </a:rPr>
              <a:t> — three always-on disciplines that bracket everything: Monitoring (Sentinel + Defender), </a:t>
            </a:r>
            <a:r>
              <a:rPr lang="en-US" sz="1200" b="0" i="0" kern="1200" dirty="0" err="1">
                <a:solidFill>
                  <a:schemeClr val="tx1"/>
                </a:solidFill>
                <a:effectLst/>
                <a:latin typeface="+mn-lt"/>
                <a:ea typeface="+mn-ea"/>
                <a:cs typeface="+mn-cs"/>
              </a:rPr>
              <a:t>DevSecOps</a:t>
            </a:r>
            <a:r>
              <a:rPr lang="en-US" sz="1200" b="0" i="0" kern="1200" dirty="0">
                <a:solidFill>
                  <a:schemeClr val="tx1"/>
                </a:solidFill>
                <a:effectLst/>
                <a:latin typeface="+mn-lt"/>
                <a:ea typeface="+mn-ea"/>
                <a:cs typeface="+mn-cs"/>
              </a:rPr>
              <a:t> (security in the pipeline), Governance (Azure Policy </a:t>
            </a:r>
            <a:r>
              <a:rPr lang="en-US" sz="1200" b="0" i="0" kern="1200">
                <a:solidFill>
                  <a:schemeClr val="tx1"/>
                </a:solidFill>
                <a:effectLst/>
                <a:latin typeface="+mn-lt"/>
                <a:ea typeface="+mn-ea"/>
                <a:cs typeface="+mn-cs"/>
              </a:rPr>
              <a:t>+ MCSB and Cloud Security Posture Management (CSPM) ).</a:t>
            </a:r>
            <a:endParaRPr lang="en-US" sz="1200" b="0" i="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[CISO]</a:t>
            </a:r>
            <a:r>
              <a:rPr lang="en-US" sz="1200" b="0" i="0" kern="1200" dirty="0">
                <a:solidFill>
                  <a:schemeClr val="tx1"/>
                </a:solidFill>
                <a:effectLst/>
                <a:latin typeface="+mn-lt"/>
                <a:ea typeface="+mn-ea"/>
                <a:cs typeface="+mn-cs"/>
              </a:rPr>
              <a:t> angle: this is what "</a:t>
            </a:r>
            <a:r>
              <a:rPr lang="en-US" sz="1200" b="0" i="0" kern="1200" dirty="0" err="1">
                <a:solidFill>
                  <a:schemeClr val="tx1"/>
                </a:solidFill>
                <a:effectLst/>
                <a:latin typeface="+mn-lt"/>
                <a:ea typeface="+mn-ea"/>
                <a:cs typeface="+mn-cs"/>
              </a:rPr>
              <a:t>defence</a:t>
            </a:r>
            <a:r>
              <a:rPr lang="en-US" sz="1200" b="0" i="0" kern="1200" dirty="0">
                <a:solidFill>
                  <a:schemeClr val="tx1"/>
                </a:solidFill>
                <a:effectLst/>
                <a:latin typeface="+mn-lt"/>
                <a:ea typeface="+mn-ea"/>
                <a:cs typeface="+mn-cs"/>
              </a:rPr>
              <a:t>-in-depth" looks like on a single page App. There is no single failure point.</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[Engineer]</a:t>
            </a:r>
            <a:r>
              <a:rPr lang="en-US" sz="1200" b="0" i="0" kern="1200" dirty="0">
                <a:solidFill>
                  <a:schemeClr val="tx1"/>
                </a:solidFill>
                <a:effectLst/>
                <a:latin typeface="+mn-lt"/>
                <a:ea typeface="+mn-ea"/>
                <a:cs typeface="+mn-cs"/>
              </a:rPr>
              <a:t> angle: this maps 1-to-1 to the Azure services in slide 16.</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Transition:</a:t>
            </a:r>
            <a:r>
              <a:rPr lang="en-US" sz="1200" b="0" i="0" kern="1200" dirty="0">
                <a:solidFill>
                  <a:schemeClr val="tx1"/>
                </a:solidFill>
                <a:effectLst/>
                <a:latin typeface="+mn-lt"/>
                <a:ea typeface="+mn-ea"/>
                <a:cs typeface="+mn-cs"/>
              </a:rPr>
              <a:t> </a:t>
            </a:r>
            <a:r>
              <a:rPr lang="en-US" sz="1200" b="0" i="1" kern="1200" dirty="0">
                <a:solidFill>
                  <a:schemeClr val="tx1"/>
                </a:solidFill>
                <a:effectLst/>
                <a:latin typeface="+mn-lt"/>
                <a:ea typeface="+mn-ea"/>
                <a:cs typeface="+mn-cs"/>
              </a:rPr>
              <a:t>"</a:t>
            </a:r>
            <a:r>
              <a:rPr lang="en-US" sz="1200" b="1" i="1" kern="1200" dirty="0">
                <a:solidFill>
                  <a:schemeClr val="tx1"/>
                </a:solidFill>
                <a:effectLst/>
                <a:latin typeface="+mn-lt"/>
                <a:ea typeface="+mn-ea"/>
                <a:cs typeface="+mn-cs"/>
              </a:rPr>
              <a:t>The reference architecture on the next slide drills into the traffic path</a:t>
            </a:r>
            <a:r>
              <a:rPr lang="en-US" sz="1200" b="0" i="1" kern="1200" dirty="0">
                <a:solidFill>
                  <a:schemeClr val="tx1"/>
                </a:solidFill>
                <a:effectLst/>
                <a:latin typeface="+mn-lt"/>
                <a:ea typeface="+mn-ea"/>
                <a:cs typeface="+mn-cs"/>
              </a:rPr>
              <a:t>."</a:t>
            </a:r>
            <a:endParaRPr lang="en-US" sz="1200" b="0" i="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This is a closer look at the </a:t>
            </a:r>
            <a:r>
              <a:rPr lang="en-US" sz="1200" b="1" i="0" kern="1200" dirty="0">
                <a:solidFill>
                  <a:schemeClr val="tx1"/>
                </a:solidFill>
                <a:effectLst/>
                <a:latin typeface="+mn-lt"/>
                <a:ea typeface="+mn-ea"/>
                <a:cs typeface="+mn-cs"/>
              </a:rPr>
              <a:t>data path</a:t>
            </a:r>
            <a:r>
              <a:rPr lang="en-US" sz="1200" b="0" i="0" kern="1200" dirty="0">
                <a:solidFill>
                  <a:schemeClr val="tx1"/>
                </a:solidFill>
                <a:effectLst/>
                <a:latin typeface="+mn-lt"/>
                <a:ea typeface="+mn-ea"/>
                <a:cs typeface="+mn-cs"/>
              </a:rPr>
              <a:t> from slide 4.</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Trace the request lifecycle: Internet → Azure Front Door (edge filtering) → App Gateway WAF v2 (regional filtering) → App Service (compute) → Backend (SQL, Storage, internal APIs via Private Endpoints).</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Point at the </a:t>
            </a:r>
            <a:r>
              <a:rPr lang="en-US" sz="1200" b="1" i="0" kern="1200" dirty="0">
                <a:solidFill>
                  <a:schemeClr val="tx1"/>
                </a:solidFill>
                <a:effectLst/>
                <a:latin typeface="+mn-lt"/>
                <a:ea typeface="+mn-ea"/>
                <a:cs typeface="+mn-cs"/>
              </a:rPr>
              <a:t>cross-cutting controls panel</a:t>
            </a:r>
            <a:r>
              <a:rPr lang="en-US" sz="1200" b="0" i="0" kern="1200" dirty="0">
                <a:solidFill>
                  <a:schemeClr val="tx1"/>
                </a:solidFill>
                <a:effectLst/>
                <a:latin typeface="+mn-lt"/>
                <a:ea typeface="+mn-ea"/>
                <a:cs typeface="+mn-cs"/>
              </a:rPr>
              <a:t> on the right — Entra ID, Key Vault, Managed Identities, Defender, Sentinel, Azure Policy, TLS 1.2+ everywhere — these apply at every layer.</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[Engineer]</a:t>
            </a:r>
            <a:r>
              <a:rPr lang="en-US" sz="1200" b="0" i="0" kern="1200" dirty="0">
                <a:solidFill>
                  <a:schemeClr val="tx1"/>
                </a:solidFill>
                <a:effectLst/>
                <a:latin typeface="+mn-lt"/>
                <a:ea typeface="+mn-ea"/>
                <a:cs typeface="+mn-cs"/>
              </a:rPr>
              <a:t> angle: this is the network diagram you can hand to ops for the actual Azure config.</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Transition:</a:t>
            </a:r>
            <a:r>
              <a:rPr lang="en-US" sz="1200" b="0" i="0" kern="1200" dirty="0">
                <a:solidFill>
                  <a:schemeClr val="tx1"/>
                </a:solidFill>
                <a:effectLst/>
                <a:latin typeface="+mn-lt"/>
                <a:ea typeface="+mn-ea"/>
                <a:cs typeface="+mn-cs"/>
              </a:rPr>
              <a:t> </a:t>
            </a:r>
            <a:r>
              <a:rPr lang="en-US" sz="1200" b="0" i="1" kern="1200" dirty="0">
                <a:solidFill>
                  <a:schemeClr val="tx1"/>
                </a:solidFill>
                <a:effectLst/>
                <a:latin typeface="+mn-lt"/>
                <a:ea typeface="+mn-ea"/>
                <a:cs typeface="+mn-cs"/>
              </a:rPr>
              <a:t>"</a:t>
            </a:r>
            <a:r>
              <a:rPr lang="en-US" sz="1200" b="1" i="1" kern="1200">
                <a:solidFill>
                  <a:schemeClr val="tx1"/>
                </a:solidFill>
                <a:effectLst/>
                <a:latin typeface="+mn-lt"/>
                <a:ea typeface="+mn-ea"/>
                <a:cs typeface="+mn-cs"/>
              </a:rPr>
              <a:t>Now we'll walk </a:t>
            </a:r>
            <a:r>
              <a:rPr lang="en-US" b="1" i="1"/>
              <a:t>through the</a:t>
            </a:r>
            <a:r>
              <a:rPr lang="en-US" sz="1200" b="1" i="1" kern="1200">
                <a:solidFill>
                  <a:schemeClr val="tx1"/>
                </a:solidFill>
                <a:effectLst/>
                <a:latin typeface="+mn-lt"/>
                <a:ea typeface="+mn-ea"/>
                <a:cs typeface="+mn-cs"/>
              </a:rPr>
              <a:t> six risk domains, one slide each."</a:t>
            </a:r>
            <a:endParaRPr lang="en-US" sz="1200" b="1" i="0" kern="1200">
              <a:solidFill>
                <a:schemeClr val="tx1"/>
              </a:solidFill>
              <a:effectLst/>
              <a:latin typeface="+mn-lt"/>
              <a:ea typeface="+mn-ea"/>
              <a:cs typeface="+mn-cs"/>
            </a:endParaRPr>
          </a:p>
          <a:p>
            <a:br>
              <a:rPr lang="en-US" dirty="0"/>
            </a:b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This is the </a:t>
            </a:r>
            <a:r>
              <a:rPr lang="en-US" sz="1200" b="1" i="0" kern="1200" dirty="0">
                <a:solidFill>
                  <a:schemeClr val="tx1"/>
                </a:solidFill>
                <a:effectLst/>
                <a:latin typeface="+mn-lt"/>
                <a:ea typeface="+mn-ea"/>
                <a:cs typeface="+mn-cs"/>
              </a:rPr>
              <a:t>OWASP Top 10 surface</a:t>
            </a:r>
            <a:r>
              <a:rPr lang="en-US" sz="1200" b="0" i="0" kern="1200" dirty="0">
                <a:solidFill>
                  <a:schemeClr val="tx1"/>
                </a:solidFill>
                <a:effectLst/>
                <a:latin typeface="+mn-lt"/>
                <a:ea typeface="+mn-ea"/>
                <a:cs typeface="+mn-cs"/>
              </a:rPr>
              <a:t>: SQLi, XSS, RCE, Layer-7 floods, malicious bots.</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Controls (middle column): two-layer WAF (Front Door for edge / global, App Gateway WAF v2 for regional), bot protection, rate limiting, geo-filtering.</a:t>
            </a:r>
          </a:p>
          <a:p>
            <a:r>
              <a:rPr lang="en-US" sz="1200" b="0" i="0" kern="1200" dirty="0">
                <a:solidFill>
                  <a:schemeClr val="tx1"/>
                </a:solidFill>
                <a:effectLst/>
                <a:latin typeface="+mn-lt"/>
                <a:ea typeface="+mn-ea"/>
                <a:cs typeface="+mn-cs"/>
              </a:rPr>
              <a:t>Implementation (right column, 5 numbered steps):</a:t>
            </a:r>
          </a:p>
          <a:p>
            <a:endParaRPr lang="en-US" sz="1200" b="0" i="0" kern="1200" dirty="0">
              <a:solidFill>
                <a:schemeClr val="tx1"/>
              </a:solidFill>
              <a:effectLst/>
              <a:latin typeface="+mn-lt"/>
              <a:ea typeface="+mn-ea"/>
              <a:cs typeface="+mn-cs"/>
            </a:endParaRPr>
          </a:p>
          <a:p>
            <a:pPr lvl="1"/>
            <a:r>
              <a:rPr lang="en-US" sz="1200" b="0" i="0" kern="1200" dirty="0">
                <a:solidFill>
                  <a:schemeClr val="tx1"/>
                </a:solidFill>
                <a:effectLst/>
                <a:latin typeface="+mn-lt"/>
                <a:ea typeface="+mn-ea"/>
                <a:cs typeface="+mn-cs"/>
              </a:rPr>
              <a:t>Start WAF in </a:t>
            </a:r>
            <a:r>
              <a:rPr lang="en-US" sz="1200" b="1" i="0" kern="1200" dirty="0">
                <a:solidFill>
                  <a:schemeClr val="tx1"/>
                </a:solidFill>
                <a:effectLst/>
                <a:latin typeface="+mn-lt"/>
                <a:ea typeface="+mn-ea"/>
                <a:cs typeface="+mn-cs"/>
              </a:rPr>
              <a:t>detection mode</a:t>
            </a:r>
            <a:r>
              <a:rPr lang="en-US" sz="1200" b="0" i="0" kern="1200" dirty="0">
                <a:solidFill>
                  <a:schemeClr val="tx1"/>
                </a:solidFill>
                <a:effectLst/>
                <a:latin typeface="+mn-lt"/>
                <a:ea typeface="+mn-ea"/>
                <a:cs typeface="+mn-cs"/>
              </a:rPr>
              <a:t> to bake in legitimate traffic before flipping to prevention — call this out, it's the #1 thing engineers get wrong.</a:t>
            </a:r>
          </a:p>
          <a:p>
            <a:pPr lvl="1"/>
            <a:r>
              <a:rPr lang="en-US" sz="1200" b="0" i="0" kern="1200" dirty="0">
                <a:solidFill>
                  <a:schemeClr val="tx1"/>
                </a:solidFill>
                <a:effectLst/>
                <a:latin typeface="+mn-lt"/>
                <a:ea typeface="+mn-ea"/>
                <a:cs typeface="+mn-cs"/>
              </a:rPr>
              <a:t>Use Microsoft Default Rule Set (DRS) plus custom rules for app-specific patterns.</a:t>
            </a:r>
          </a:p>
          <a:p>
            <a:pPr lvl="1"/>
            <a:r>
              <a:rPr lang="en-US" sz="1200" b="0" i="0" kern="1200" dirty="0">
                <a:solidFill>
                  <a:schemeClr val="tx1"/>
                </a:solidFill>
                <a:effectLst/>
                <a:latin typeface="+mn-lt"/>
                <a:ea typeface="+mn-ea"/>
                <a:cs typeface="+mn-cs"/>
              </a:rPr>
              <a:t>Push WAF logs to Sentinel for monitoring.</a:t>
            </a:r>
          </a:p>
          <a:p>
            <a:pPr lvl="1"/>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[CISO]</a:t>
            </a:r>
            <a:r>
              <a:rPr lang="en-US" sz="1200" b="0" i="0" kern="1200" dirty="0">
                <a:solidFill>
                  <a:schemeClr val="tx1"/>
                </a:solidFill>
                <a:effectLst/>
                <a:latin typeface="+mn-lt"/>
                <a:ea typeface="+mn-ea"/>
                <a:cs typeface="+mn-cs"/>
              </a:rPr>
              <a:t> angle: managed rule sets close ~70% of the OWASP Top 10 surface with very little operational lift.</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[Engineer]</a:t>
            </a:r>
            <a:r>
              <a:rPr lang="en-US" sz="1200" b="0" i="0" kern="1200" dirty="0">
                <a:solidFill>
                  <a:schemeClr val="tx1"/>
                </a:solidFill>
                <a:effectLst/>
                <a:latin typeface="+mn-lt"/>
                <a:ea typeface="+mn-ea"/>
                <a:cs typeface="+mn-cs"/>
              </a:rPr>
              <a:t> angle: rate-limit thresholds need tuning per-API; start conservative, raise as you see false positives.</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Transition:</a:t>
            </a:r>
            <a:r>
              <a:rPr lang="en-US" sz="1200" b="0" i="0" kern="1200" dirty="0">
                <a:solidFill>
                  <a:schemeClr val="tx1"/>
                </a:solidFill>
                <a:effectLst/>
                <a:latin typeface="+mn-lt"/>
                <a:ea typeface="+mn-ea"/>
                <a:cs typeface="+mn-cs"/>
              </a:rPr>
              <a:t> </a:t>
            </a:r>
            <a:r>
              <a:rPr lang="en-US" sz="1200" b="0" i="1" kern="1200" dirty="0">
                <a:solidFill>
                  <a:schemeClr val="tx1"/>
                </a:solidFill>
                <a:effectLst/>
                <a:latin typeface="+mn-lt"/>
                <a:ea typeface="+mn-ea"/>
                <a:cs typeface="+mn-cs"/>
              </a:rPr>
              <a:t>"</a:t>
            </a:r>
            <a:r>
              <a:rPr lang="en-US" sz="1200" b="1" i="1" kern="1200" dirty="0">
                <a:solidFill>
                  <a:schemeClr val="tx1"/>
                </a:solidFill>
                <a:effectLst/>
                <a:latin typeface="+mn-lt"/>
                <a:ea typeface="+mn-ea"/>
                <a:cs typeface="+mn-cs"/>
              </a:rPr>
              <a:t>Risk 2 is the one that turns a small breach into a big one."</a:t>
            </a:r>
            <a:endParaRPr lang="en-US" sz="1200" b="1" i="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The threat: hardcoded keys, leaked connection strings, secrets in source code.</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Controls: </a:t>
            </a:r>
            <a:r>
              <a:rPr lang="en-US" sz="1200" b="1" i="0" kern="1200" dirty="0">
                <a:solidFill>
                  <a:schemeClr val="tx1"/>
                </a:solidFill>
                <a:effectLst/>
                <a:latin typeface="+mn-lt"/>
                <a:ea typeface="+mn-ea"/>
                <a:cs typeface="+mn-cs"/>
              </a:rPr>
              <a:t>Key Vault as the single source of truth</a:t>
            </a:r>
            <a:r>
              <a:rPr lang="en-US" sz="1200" b="0" i="0" kern="1200" dirty="0">
                <a:solidFill>
                  <a:schemeClr val="tx1"/>
                </a:solidFill>
                <a:effectLst/>
                <a:latin typeface="+mn-lt"/>
                <a:ea typeface="+mn-ea"/>
                <a:cs typeface="+mn-cs"/>
              </a:rPr>
              <a:t>, Managed Identity to replace embedded credentials, secret scanning + push-protection on every repo.</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Implementation steps: inventory existing secrets → migrate to Key Vault → wire up Managed Identity → remove every secret from code/config → continuous scanning on push.</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[CISO]</a:t>
            </a:r>
            <a:r>
              <a:rPr lang="en-US" sz="1200" b="0" i="0" kern="1200" dirty="0">
                <a:solidFill>
                  <a:schemeClr val="tx1"/>
                </a:solidFill>
                <a:effectLst/>
                <a:latin typeface="+mn-lt"/>
                <a:ea typeface="+mn-ea"/>
                <a:cs typeface="+mn-cs"/>
              </a:rPr>
              <a:t> angle: this is the control that, when implemented correctly, makes "credential leak" almost impossible because there are no credentials to leak.</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[Engineer]</a:t>
            </a:r>
            <a:r>
              <a:rPr lang="en-US" sz="1200" b="0" i="0" kern="1200" dirty="0">
                <a:solidFill>
                  <a:schemeClr val="tx1"/>
                </a:solidFill>
                <a:effectLst/>
                <a:latin typeface="+mn-lt"/>
                <a:ea typeface="+mn-ea"/>
                <a:cs typeface="+mn-cs"/>
              </a:rPr>
              <a:t> angle: the next slide shows the actual code pattern.</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Transition:</a:t>
            </a:r>
            <a:r>
              <a:rPr lang="en-US" sz="1200" b="0" i="0" kern="1200" dirty="0">
                <a:solidFill>
                  <a:schemeClr val="tx1"/>
                </a:solidFill>
                <a:effectLst/>
                <a:latin typeface="+mn-lt"/>
                <a:ea typeface="+mn-ea"/>
                <a:cs typeface="+mn-cs"/>
              </a:rPr>
              <a:t> </a:t>
            </a:r>
            <a:r>
              <a:rPr lang="en-US" sz="1200" b="0" i="1" kern="1200" dirty="0">
                <a:solidFill>
                  <a:schemeClr val="tx1"/>
                </a:solidFill>
                <a:effectLst/>
                <a:latin typeface="+mn-lt"/>
                <a:ea typeface="+mn-ea"/>
                <a:cs typeface="+mn-cs"/>
              </a:rPr>
              <a:t>"</a:t>
            </a:r>
            <a:r>
              <a:rPr lang="en-US" sz="1200" b="1" i="1" kern="1200" dirty="0">
                <a:solidFill>
                  <a:schemeClr val="tx1"/>
                </a:solidFill>
                <a:effectLst/>
                <a:latin typeface="+mn-lt"/>
                <a:ea typeface="+mn-ea"/>
                <a:cs typeface="+mn-cs"/>
              </a:rPr>
              <a:t>Let's spend a minute on how the app actually retrieves a secret at runtime, because the developer pattern is what makes this real."</a:t>
            </a:r>
            <a:endParaRPr lang="en-US" sz="1200" b="1" i="0" kern="1200" dirty="0">
              <a:solidFill>
                <a:schemeClr val="tx1"/>
              </a:solidFill>
              <a:effectLst/>
              <a:latin typeface="+mn-lt"/>
              <a:ea typeface="+mn-ea"/>
              <a:cs typeface="+mn-cs"/>
            </a:endParaRPr>
          </a:p>
          <a:p>
            <a:br>
              <a:rPr lang="en-US" dirty="0"/>
            </a:b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This is the </a:t>
            </a:r>
            <a:r>
              <a:rPr lang="en-US" sz="1200" b="1" i="0" kern="1200" dirty="0">
                <a:solidFill>
                  <a:schemeClr val="tx1"/>
                </a:solidFill>
                <a:effectLst/>
                <a:latin typeface="+mn-lt"/>
                <a:ea typeface="+mn-ea"/>
                <a:cs typeface="+mn-cs"/>
              </a:rPr>
              <a:t>operational pattern</a:t>
            </a:r>
            <a:r>
              <a:rPr lang="en-US" sz="1200" b="0" i="0" kern="1200" dirty="0">
                <a:solidFill>
                  <a:schemeClr val="tx1"/>
                </a:solidFill>
                <a:effectLst/>
                <a:latin typeface="+mn-lt"/>
                <a:ea typeface="+mn-ea"/>
                <a:cs typeface="+mn-cs"/>
              </a:rPr>
              <a:t> that makes Key Vault actually work.</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Walk the four runtime steps (left column):</a:t>
            </a:r>
          </a:p>
          <a:p>
            <a:endParaRPr lang="en-US" sz="1200" b="0" i="0" kern="1200" dirty="0">
              <a:solidFill>
                <a:schemeClr val="tx1"/>
              </a:solidFill>
              <a:effectLst/>
              <a:latin typeface="+mn-lt"/>
              <a:ea typeface="+mn-ea"/>
              <a:cs typeface="+mn-cs"/>
            </a:endParaRPr>
          </a:p>
          <a:p>
            <a:pPr lvl="1"/>
            <a:r>
              <a:rPr lang="en-US" sz="1200" b="1" i="0" kern="1200" dirty="0">
                <a:solidFill>
                  <a:schemeClr val="tx1"/>
                </a:solidFill>
                <a:effectLst/>
                <a:latin typeface="+mn-lt"/>
                <a:ea typeface="+mn-ea"/>
                <a:cs typeface="+mn-cs"/>
              </a:rPr>
              <a:t>App requests a token from the Managed Identity endpoint (IMDS) — no secrets in code.</a:t>
            </a:r>
          </a:p>
          <a:p>
            <a:pPr lvl="1"/>
            <a:r>
              <a:rPr lang="en-US" sz="1200" b="1" i="0" kern="1200" dirty="0">
                <a:solidFill>
                  <a:schemeClr val="tx1"/>
                </a:solidFill>
                <a:effectLst/>
                <a:latin typeface="+mn-lt"/>
                <a:ea typeface="+mn-ea"/>
                <a:cs typeface="+mn-cs"/>
              </a:rPr>
              <a:t>Entra ID issues an OAuth 2.0 bearer token scoped to the app's identity.</a:t>
            </a:r>
          </a:p>
          <a:p>
            <a:pPr lvl="1"/>
            <a:r>
              <a:rPr lang="en-US" sz="1200" b="1" i="0" kern="1200" dirty="0">
                <a:solidFill>
                  <a:schemeClr val="tx1"/>
                </a:solidFill>
                <a:effectLst/>
                <a:latin typeface="+mn-lt"/>
                <a:ea typeface="+mn-ea"/>
                <a:cs typeface="+mn-cs"/>
              </a:rPr>
              <a:t>App calls Key Vault REST API: GET /secrets/{name}?</a:t>
            </a:r>
            <a:r>
              <a:rPr lang="en-US" sz="1200" b="1" i="0" kern="1200" dirty="0" err="1">
                <a:solidFill>
                  <a:schemeClr val="tx1"/>
                </a:solidFill>
                <a:effectLst/>
                <a:latin typeface="+mn-lt"/>
                <a:ea typeface="+mn-ea"/>
                <a:cs typeface="+mn-cs"/>
              </a:rPr>
              <a:t>api</a:t>
            </a:r>
            <a:r>
              <a:rPr lang="en-US" sz="1200" b="1" i="0" kern="1200" dirty="0">
                <a:solidFill>
                  <a:schemeClr val="tx1"/>
                </a:solidFill>
                <a:effectLst/>
                <a:latin typeface="+mn-lt"/>
                <a:ea typeface="+mn-ea"/>
                <a:cs typeface="+mn-cs"/>
              </a:rPr>
              <a:t>-version=7.4 with the bearer token.</a:t>
            </a:r>
          </a:p>
          <a:p>
            <a:pPr lvl="1"/>
            <a:r>
              <a:rPr lang="en-US" sz="1200" b="1" i="0" kern="1200" dirty="0">
                <a:solidFill>
                  <a:schemeClr val="tx1"/>
                </a:solidFill>
                <a:effectLst/>
                <a:latin typeface="+mn-lt"/>
                <a:ea typeface="+mn-ea"/>
                <a:cs typeface="+mn-cs"/>
              </a:rPr>
              <a:t>Vault enforces RBAC, returns the secret; app caches it in memory</a:t>
            </a:r>
            <a:r>
              <a:rPr lang="en-US" sz="1200" b="0" i="0" kern="1200" dirty="0">
                <a:solidFill>
                  <a:schemeClr val="tx1"/>
                </a:solidFill>
                <a:effectLst/>
                <a:latin typeface="+mn-lt"/>
                <a:ea typeface="+mn-ea"/>
                <a:cs typeface="+mn-cs"/>
              </a:rPr>
              <a:t>.</a:t>
            </a:r>
          </a:p>
          <a:p>
            <a:pPr lvl="1"/>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Walk the </a:t>
            </a:r>
            <a:r>
              <a:rPr lang="en-US" sz="1200" b="1" i="0" kern="1200" dirty="0">
                <a:solidFill>
                  <a:schemeClr val="tx1"/>
                </a:solidFill>
                <a:effectLst/>
                <a:latin typeface="+mn-lt"/>
                <a:ea typeface="+mn-ea"/>
                <a:cs typeface="+mn-cs"/>
              </a:rPr>
              <a:t>code examples</a:t>
            </a:r>
            <a:r>
              <a:rPr lang="en-US" sz="1200" b="0" i="0" kern="1200" dirty="0">
                <a:solidFill>
                  <a:schemeClr val="tx1"/>
                </a:solidFill>
                <a:effectLst/>
                <a:latin typeface="+mn-lt"/>
                <a:ea typeface="+mn-ea"/>
                <a:cs typeface="+mn-cs"/>
              </a:rPr>
              <a:t> (right top): show the three usage patterns —</a:t>
            </a:r>
          </a:p>
          <a:p>
            <a:endParaRPr lang="en-US" sz="1200" b="0" i="0" kern="1200" dirty="0">
              <a:solidFill>
                <a:schemeClr val="tx1"/>
              </a:solidFill>
              <a:effectLst/>
              <a:latin typeface="+mn-lt"/>
              <a:ea typeface="+mn-ea"/>
              <a:cs typeface="+mn-cs"/>
            </a:endParaRPr>
          </a:p>
          <a:p>
            <a:pPr lvl="1"/>
            <a:r>
              <a:rPr lang="en-US" sz="1200" b="0" i="0" kern="1200" dirty="0">
                <a:solidFill>
                  <a:schemeClr val="tx1"/>
                </a:solidFill>
                <a:effectLst/>
                <a:latin typeface="+mn-lt"/>
                <a:ea typeface="+mn-ea"/>
                <a:cs typeface="+mn-cs"/>
              </a:rPr>
              <a:t>Raw REST (for understanding what's underneath).</a:t>
            </a:r>
          </a:p>
          <a:p>
            <a:pPr lvl="1"/>
            <a:r>
              <a:rPr lang="en-US" sz="1200" b="0" i="0" kern="1200" dirty="0">
                <a:solidFill>
                  <a:schemeClr val="tx1"/>
                </a:solidFill>
                <a:effectLst/>
                <a:latin typeface="+mn-lt"/>
                <a:ea typeface="+mn-ea"/>
                <a:cs typeface="+mn-cs"/>
              </a:rPr>
              <a:t>.NET SDK with </a:t>
            </a:r>
            <a:r>
              <a:rPr lang="en-US" sz="1200" b="0" i="0" kern="1200" dirty="0" err="1">
                <a:solidFill>
                  <a:schemeClr val="tx1"/>
                </a:solidFill>
                <a:effectLst/>
                <a:latin typeface="+mn-lt"/>
                <a:ea typeface="+mn-ea"/>
                <a:cs typeface="+mn-cs"/>
              </a:rPr>
              <a:t>DefaultAzureCredential</a:t>
            </a:r>
            <a:r>
              <a:rPr lang="en-US" sz="1200" b="0" i="0" kern="1200" dirty="0">
                <a:solidFill>
                  <a:schemeClr val="tx1"/>
                </a:solidFill>
                <a:effectLst/>
                <a:latin typeface="+mn-lt"/>
                <a:ea typeface="+mn-ea"/>
                <a:cs typeface="+mn-cs"/>
              </a:rPr>
              <a:t> (the most common pattern; same shape exists in Python, Java, Node).</a:t>
            </a:r>
          </a:p>
          <a:p>
            <a:pPr lvl="1"/>
            <a:r>
              <a:rPr lang="en-US" sz="1200" b="0" i="0" kern="1200" dirty="0">
                <a:solidFill>
                  <a:schemeClr val="tx1"/>
                </a:solidFill>
                <a:effectLst/>
                <a:latin typeface="+mn-lt"/>
                <a:ea typeface="+mn-ea"/>
                <a:cs typeface="+mn-cs"/>
              </a:rPr>
              <a:t>App Service @Microsoft.KeyVault(SecretUri=…) reference syntax — </a:t>
            </a:r>
            <a:r>
              <a:rPr lang="en-US" sz="1200" b="1" i="0" kern="1200" dirty="0">
                <a:solidFill>
                  <a:schemeClr val="tx1"/>
                </a:solidFill>
                <a:effectLst/>
                <a:latin typeface="+mn-lt"/>
                <a:ea typeface="+mn-ea"/>
                <a:cs typeface="+mn-cs"/>
              </a:rPr>
              <a:t>zero code, just App Settings</a:t>
            </a:r>
            <a:r>
              <a:rPr lang="en-US" sz="1200" b="0" i="0" kern="1200" dirty="0">
                <a:solidFill>
                  <a:schemeClr val="tx1"/>
                </a:solidFill>
                <a:effectLst/>
                <a:latin typeface="+mn-lt"/>
                <a:ea typeface="+mn-ea"/>
                <a:cs typeface="+mn-cs"/>
              </a:rPr>
              <a:t>. This is the easiest migration path for existing apps.</a:t>
            </a:r>
          </a:p>
          <a:p>
            <a:r>
              <a:rPr lang="en-US" sz="1200" b="0" i="0" kern="1200" dirty="0">
                <a:solidFill>
                  <a:schemeClr val="tx1"/>
                </a:solidFill>
                <a:effectLst/>
                <a:latin typeface="+mn-lt"/>
                <a:ea typeface="+mn-ea"/>
                <a:cs typeface="+mn-cs"/>
              </a:rPr>
              <a:t>Guardrails (right bottom): RBAC scoped to "Key Vault Secrets User" only, every access logged via diagnostic settings into Sentinel, versioned secrets allow rotation without redeploy, retry policies aware of Key Vault throttling.</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[CISO]</a:t>
            </a:r>
            <a:r>
              <a:rPr lang="en-US" sz="1200" b="0" i="0" kern="1200" dirty="0">
                <a:solidFill>
                  <a:schemeClr val="tx1"/>
                </a:solidFill>
                <a:effectLst/>
                <a:latin typeface="+mn-lt"/>
                <a:ea typeface="+mn-ea"/>
                <a:cs typeface="+mn-cs"/>
              </a:rPr>
              <a:t> angle: "</a:t>
            </a:r>
            <a:r>
              <a:rPr lang="en-US" sz="1200" b="1" i="0" kern="1200" dirty="0">
                <a:solidFill>
                  <a:schemeClr val="tx1"/>
                </a:solidFill>
                <a:effectLst/>
                <a:latin typeface="+mn-lt"/>
                <a:ea typeface="+mn-ea"/>
                <a:cs typeface="+mn-cs"/>
              </a:rPr>
              <a:t>no credentials in code, no credentials in config, full audit trail on every access." </a:t>
            </a:r>
            <a:r>
              <a:rPr lang="en-US" sz="1200" b="0" i="0" kern="1200" dirty="0">
                <a:solidFill>
                  <a:schemeClr val="tx1"/>
                </a:solidFill>
                <a:effectLst/>
                <a:latin typeface="+mn-lt"/>
                <a:ea typeface="+mn-ea"/>
                <a:cs typeface="+mn-cs"/>
              </a:rPr>
              <a:t>That's the headline.</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[Engineer]</a:t>
            </a:r>
            <a:r>
              <a:rPr lang="en-US" sz="1200" b="0" i="0" kern="1200" dirty="0">
                <a:solidFill>
                  <a:schemeClr val="tx1"/>
                </a:solidFill>
                <a:effectLst/>
                <a:latin typeface="+mn-lt"/>
                <a:ea typeface="+mn-ea"/>
                <a:cs typeface="+mn-cs"/>
              </a:rPr>
              <a:t> angle: prefer App Service references for config-style secrets; SDK for dynamic ones; never hand-roll the REST call unless you have a specific reason.</a:t>
            </a:r>
          </a:p>
          <a:p>
            <a:endParaRPr lang="en-US" sz="1200" b="0" i="0" kern="1200" dirty="0">
              <a:solidFill>
                <a:schemeClr val="tx1"/>
              </a:solidFill>
              <a:effectLst/>
              <a:latin typeface="+mn-lt"/>
              <a:ea typeface="+mn-ea"/>
              <a:cs typeface="+mn-cs"/>
            </a:endParaRPr>
          </a:p>
          <a:p>
            <a:r>
              <a:rPr lang="en-US" sz="1200" b="1" i="0" kern="1200">
                <a:solidFill>
                  <a:schemeClr val="tx1"/>
                </a:solidFill>
                <a:effectLst/>
                <a:latin typeface="+mn-lt"/>
                <a:ea typeface="+mn-ea"/>
                <a:cs typeface="+mn-cs"/>
              </a:rPr>
              <a:t>Transition</a:t>
            </a:r>
            <a:r>
              <a:rPr lang="en-US" sz="1200" b="1" i="0" kern="1200" dirty="0">
                <a:solidFill>
                  <a:schemeClr val="tx1"/>
                </a:solidFill>
                <a:effectLst/>
                <a:latin typeface="+mn-lt"/>
                <a:ea typeface="+mn-ea"/>
                <a:cs typeface="+mn-cs"/>
              </a:rPr>
              <a:t>:</a:t>
            </a:r>
            <a:r>
              <a:rPr lang="en-US" sz="1200" b="0" i="0" kern="1200" dirty="0">
                <a:solidFill>
                  <a:schemeClr val="tx1"/>
                </a:solidFill>
                <a:effectLst/>
                <a:latin typeface="+mn-lt"/>
                <a:ea typeface="+mn-ea"/>
                <a:cs typeface="+mn-cs"/>
              </a:rPr>
              <a:t> </a:t>
            </a:r>
            <a:r>
              <a:rPr lang="en-US" sz="1200" b="1" i="1" kern="1200" dirty="0">
                <a:solidFill>
                  <a:schemeClr val="tx1"/>
                </a:solidFill>
                <a:effectLst/>
                <a:latin typeface="+mn-lt"/>
                <a:ea typeface="+mn-ea"/>
                <a:cs typeface="+mn-cs"/>
              </a:rPr>
              <a:t>"Risk 3 — the file upload."</a:t>
            </a:r>
            <a:endParaRPr lang="en-US" sz="1200" b="1" i="0" kern="1200" dirty="0">
              <a:solidFill>
                <a:schemeClr val="tx1"/>
              </a:solidFill>
              <a:effectLst/>
              <a:latin typeface="+mn-lt"/>
              <a:ea typeface="+mn-ea"/>
              <a:cs typeface="+mn-cs"/>
            </a:endParaRPr>
          </a:p>
          <a:p>
            <a:br>
              <a:rPr lang="en-US" dirty="0"/>
            </a:b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Frequently overlooked, but a common path to RCE — malware, web shells, ZIP bombs, MIME-type spoofing.</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Controls: file-type + MIME + signature validation, antivirus and sandbox scanning, content disarm and reconstruction (CDR), private blob storage, short-lived SAS, immutable blobs, Defender for Storage.</a:t>
            </a:r>
          </a:p>
          <a:p>
            <a:endParaRPr lang="en-US" dirty="0"/>
          </a:p>
          <a:p>
            <a:r>
              <a:rPr lang="en-US" sz="1200" b="0" i="0" kern="1200" dirty="0">
                <a:solidFill>
                  <a:schemeClr val="tx1"/>
                </a:solidFill>
                <a:effectLst/>
                <a:latin typeface="+mn-lt"/>
                <a:ea typeface="+mn-ea"/>
                <a:cs typeface="+mn-cs"/>
              </a:rPr>
              <a:t>Implementation: restrict allowed types, validate beyond extension (file signature), scan every upload, store outside </a:t>
            </a:r>
            <a:r>
              <a:rPr lang="en-US" sz="1200" b="0" i="0" kern="1200" dirty="0" err="1">
                <a:solidFill>
                  <a:schemeClr val="tx1"/>
                </a:solidFill>
                <a:effectLst/>
                <a:latin typeface="+mn-lt"/>
                <a:ea typeface="+mn-ea"/>
                <a:cs typeface="+mn-cs"/>
              </a:rPr>
              <a:t>webroot</a:t>
            </a:r>
            <a:r>
              <a:rPr lang="en-US" sz="1200" b="0" i="0" kern="1200" dirty="0">
                <a:solidFill>
                  <a:schemeClr val="tx1"/>
                </a:solidFill>
                <a:effectLst/>
                <a:latin typeface="+mn-lt"/>
                <a:ea typeface="+mn-ea"/>
                <a:cs typeface="+mn-cs"/>
              </a:rPr>
              <a:t>, never give the file executable </a:t>
            </a:r>
            <a:r>
              <a:rPr lang="en-US" sz="1200" b="0" i="0" kern="1200">
                <a:solidFill>
                  <a:schemeClr val="tx1"/>
                </a:solidFill>
                <a:effectLst/>
                <a:latin typeface="+mn-lt"/>
                <a:ea typeface="+mn-ea"/>
                <a:cs typeface="+mn-cs"/>
              </a:rPr>
              <a:t>permissions.</a:t>
            </a:r>
          </a:p>
          <a:p>
            <a:endParaRPr lang="en-US" sz="1200" b="0" i="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t>CDR :  This can be implemented via  API to </a:t>
            </a:r>
            <a:r>
              <a:rPr lang="en-US">
                <a:solidFill>
                  <a:srgbClr val="FFFFFF"/>
                </a:solidFill>
                <a:highlight>
                  <a:srgbClr val="1F1F1F"/>
                </a:highlight>
              </a:rPr>
              <a:t> remove security risks from documents by tearing them down, removing unsafe content and rebuilding them.</a:t>
            </a:r>
            <a:endParaRPr lang="en-US"/>
          </a:p>
          <a:p>
            <a:endParaRPr lang="en-US" sz="1200" b="0" i="0" kern="1200" dirty="0">
              <a:solidFill>
                <a:schemeClr val="tx1"/>
              </a:solidFill>
              <a:effectLst/>
              <a:latin typeface="+mn-lt"/>
              <a:ea typeface="+mn-ea"/>
              <a:cs typeface="+mn-cs"/>
            </a:endParaRPr>
          </a:p>
          <a:p>
            <a:r>
              <a:rPr lang="en-US" sz="1200" b="1" i="0" kern="1200">
                <a:solidFill>
                  <a:schemeClr val="tx1"/>
                </a:solidFill>
                <a:effectLst/>
                <a:latin typeface="+mn-lt"/>
                <a:ea typeface="+mn-ea"/>
                <a:cs typeface="+mn-cs"/>
              </a:rPr>
              <a:t>Manager</a:t>
            </a:r>
            <a:r>
              <a:rPr lang="en-US" sz="1200" b="1" i="0" kern="1200" dirty="0">
                <a:solidFill>
                  <a:schemeClr val="tx1"/>
                </a:solidFill>
                <a:effectLst/>
                <a:latin typeface="+mn-lt"/>
                <a:ea typeface="+mn-ea"/>
                <a:cs typeface="+mn-cs"/>
              </a:rPr>
              <a:t>]</a:t>
            </a:r>
            <a:r>
              <a:rPr lang="en-US" sz="1200" b="0" i="0" kern="1200" dirty="0">
                <a:solidFill>
                  <a:schemeClr val="tx1"/>
                </a:solidFill>
                <a:effectLst/>
                <a:latin typeface="+mn-lt"/>
                <a:ea typeface="+mn-ea"/>
                <a:cs typeface="+mn-cs"/>
              </a:rPr>
              <a:t> angle: if your app accepts uploads — even for "internal" use — this is a top-three operational risk; the controls here aren't optional.</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Transition:</a:t>
            </a:r>
            <a:r>
              <a:rPr lang="en-US" sz="1200" b="0" i="0" kern="1200" dirty="0">
                <a:solidFill>
                  <a:schemeClr val="tx1"/>
                </a:solidFill>
                <a:effectLst/>
                <a:latin typeface="+mn-lt"/>
                <a:ea typeface="+mn-ea"/>
                <a:cs typeface="+mn-cs"/>
              </a:rPr>
              <a:t> </a:t>
            </a:r>
            <a:r>
              <a:rPr lang="en-US" sz="1200" b="0" i="1" kern="1200" dirty="0">
                <a:solidFill>
                  <a:schemeClr val="tx1"/>
                </a:solidFill>
                <a:effectLst/>
                <a:latin typeface="+mn-lt"/>
                <a:ea typeface="+mn-ea"/>
                <a:cs typeface="+mn-cs"/>
              </a:rPr>
              <a:t>"</a:t>
            </a:r>
            <a:r>
              <a:rPr lang="en-US" sz="1200" b="1" i="1" kern="1200" dirty="0">
                <a:solidFill>
                  <a:schemeClr val="tx1"/>
                </a:solidFill>
                <a:effectLst/>
                <a:latin typeface="+mn-lt"/>
                <a:ea typeface="+mn-ea"/>
                <a:cs typeface="+mn-cs"/>
              </a:rPr>
              <a:t>Even with the secrets in Key Vault, the data behind them needs its own encryption </a:t>
            </a:r>
            <a:r>
              <a:rPr lang="en-US" sz="1200" b="0" i="1" kern="1200" dirty="0">
                <a:solidFill>
                  <a:schemeClr val="tx1"/>
                </a:solidFill>
                <a:effectLst/>
                <a:latin typeface="+mn-lt"/>
                <a:ea typeface="+mn-ea"/>
                <a:cs typeface="+mn-cs"/>
              </a:rPr>
              <a:t>— that's slide 10."</a:t>
            </a:r>
            <a:endParaRPr lang="en-US" sz="1200" b="0" i="0" kern="1200" dirty="0">
              <a:solidFill>
                <a:schemeClr val="tx1"/>
              </a:solidFill>
              <a:effectLst/>
              <a:latin typeface="+mn-lt"/>
              <a:ea typeface="+mn-ea"/>
              <a:cs typeface="+mn-cs"/>
            </a:endParaRPr>
          </a:p>
          <a:p>
            <a:br>
              <a:rPr lang="en-US" dirty="0"/>
            </a:b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8" Type="http://schemas.openxmlformats.org/officeDocument/2006/relationships/hyperlink" Target="https://learn.microsoft.com/en-us/azure/sentinel/overview" TargetMode="External"/><Relationship Id="rId13" Type="http://schemas.openxmlformats.org/officeDocument/2006/relationships/hyperlink" Target="https://learn.microsoft.com/en-us/azure/api-management/api-management-key-concepts" TargetMode="External"/><Relationship Id="rId3" Type="http://schemas.openxmlformats.org/officeDocument/2006/relationships/hyperlink" Target="https://learn.microsoft.com/en-us/azure/web-application-firewall/afds/afds-overview" TargetMode="External"/><Relationship Id="rId7" Type="http://schemas.openxmlformats.org/officeDocument/2006/relationships/hyperlink" Target="https://learn.microsoft.com/en-us/entra/fundamentals/whatis" TargetMode="External"/><Relationship Id="rId12" Type="http://schemas.openxmlformats.org/officeDocument/2006/relationships/hyperlink" Target="https://learn.microsoft.com/en-us/azure/defender-for-cloud/defender-for-storage-introduction" TargetMode="External"/><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hyperlink" Target="https://learn.microsoft.com/en-us/azure/key-vault/general/overview" TargetMode="External"/><Relationship Id="rId11" Type="http://schemas.openxmlformats.org/officeDocument/2006/relationships/hyperlink" Target="https://static.opswat.com/uploads/files/opswat-metadefender-storage-security-microsoft-azure-intergration-brochure.pdf" TargetMode="External"/><Relationship Id="rId5" Type="http://schemas.openxmlformats.org/officeDocument/2006/relationships/hyperlink" Target="https://learn.microsoft.com/en-us/azure/ddos-protection/ddos-protection-overview" TargetMode="External"/><Relationship Id="rId10" Type="http://schemas.openxmlformats.org/officeDocument/2006/relationships/hyperlink" Target="https://learn.microsoft.com/en-us/defender-endpoint/microsoft-defender-endpoint" TargetMode="External"/><Relationship Id="rId4" Type="http://schemas.openxmlformats.org/officeDocument/2006/relationships/hyperlink" Target="https://learn.microsoft.com/en-us/azure/application-gateway/overview-v2" TargetMode="External"/><Relationship Id="rId9" Type="http://schemas.openxmlformats.org/officeDocument/2006/relationships/hyperlink" Target="https://learn.microsoft.com/en-us/azure/defender-for-cloud/defender-for-cloud-introduction" TargetMode="External"/><Relationship Id="rId14" Type="http://schemas.openxmlformats.org/officeDocument/2006/relationships/hyperlink" Target="https://learn.microsoft.com/en-us/azure/governance/policy/overview" TargetMode="Externa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1.png"/><Relationship Id="rId11" Type="http://schemas.openxmlformats.org/officeDocument/2006/relationships/image" Target="../media/image15.png"/><Relationship Id="rId5" Type="http://schemas.openxmlformats.org/officeDocument/2006/relationships/image" Target="../media/image10.png"/><Relationship Id="rId10" Type="http://schemas.openxmlformats.org/officeDocument/2006/relationships/image" Target="../media/image14.png"/><Relationship Id="rId4" Type="http://schemas.openxmlformats.org/officeDocument/2006/relationships/image" Target="../media/image9.png"/><Relationship Id="rId9" Type="http://schemas.openxmlformats.org/officeDocument/2006/relationships/image" Target="../media/image13.png"/></Relationships>
</file>

<file path=ppt/slides/_rels/slide5.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9.png"/><Relationship Id="rId7"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0.png"/><Relationship Id="rId4" Type="http://schemas.openxmlformats.org/officeDocument/2006/relationships/image" Target="../media/image16.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F1729"/>
        </a:solidFill>
        <a:effectLst/>
      </p:bgPr>
    </p:bg>
    <p:spTree>
      <p:nvGrpSpPr>
        <p:cNvPr id="1" name=""/>
        <p:cNvGrpSpPr/>
        <p:nvPr/>
      </p:nvGrpSpPr>
      <p:grpSpPr>
        <a:xfrm>
          <a:off x="0" y="0"/>
          <a:ext cx="0" cy="0"/>
          <a:chOff x="0" y="0"/>
          <a:chExt cx="0" cy="0"/>
        </a:xfrm>
      </p:grpSpPr>
      <p:sp>
        <p:nvSpPr>
          <p:cNvPr id="2" name="Shape 0"/>
          <p:cNvSpPr/>
          <p:nvPr/>
        </p:nvSpPr>
        <p:spPr>
          <a:xfrm>
            <a:off x="8595360" y="457200"/>
            <a:ext cx="54864" cy="54864"/>
          </a:xfrm>
          <a:prstGeom prst="ellipse">
            <a:avLst/>
          </a:prstGeom>
          <a:solidFill>
            <a:srgbClr val="06B6D4">
              <a:alpha val="40000"/>
            </a:srgbClr>
          </a:solidFill>
          <a:ln/>
        </p:spPr>
        <p:txBody>
          <a:bodyPr/>
          <a:lstStyle/>
          <a:p>
            <a:endParaRPr lang="en-US"/>
          </a:p>
        </p:txBody>
      </p:sp>
      <p:sp>
        <p:nvSpPr>
          <p:cNvPr id="3" name="Shape 1"/>
          <p:cNvSpPr/>
          <p:nvPr/>
        </p:nvSpPr>
        <p:spPr>
          <a:xfrm>
            <a:off x="8924544" y="457200"/>
            <a:ext cx="54864" cy="54864"/>
          </a:xfrm>
          <a:prstGeom prst="ellipse">
            <a:avLst/>
          </a:prstGeom>
          <a:solidFill>
            <a:srgbClr val="06B6D4">
              <a:alpha val="40000"/>
            </a:srgbClr>
          </a:solidFill>
          <a:ln/>
        </p:spPr>
        <p:txBody>
          <a:bodyPr/>
          <a:lstStyle/>
          <a:p>
            <a:endParaRPr lang="en-US"/>
          </a:p>
        </p:txBody>
      </p:sp>
      <p:sp>
        <p:nvSpPr>
          <p:cNvPr id="4" name="Shape 2"/>
          <p:cNvSpPr/>
          <p:nvPr/>
        </p:nvSpPr>
        <p:spPr>
          <a:xfrm>
            <a:off x="9253728" y="457200"/>
            <a:ext cx="54864" cy="54864"/>
          </a:xfrm>
          <a:prstGeom prst="ellipse">
            <a:avLst/>
          </a:prstGeom>
          <a:solidFill>
            <a:srgbClr val="06B6D4">
              <a:alpha val="40000"/>
            </a:srgbClr>
          </a:solidFill>
          <a:ln/>
        </p:spPr>
        <p:txBody>
          <a:bodyPr/>
          <a:lstStyle/>
          <a:p>
            <a:endParaRPr lang="en-US"/>
          </a:p>
        </p:txBody>
      </p:sp>
      <p:sp>
        <p:nvSpPr>
          <p:cNvPr id="5" name="Shape 3"/>
          <p:cNvSpPr/>
          <p:nvPr/>
        </p:nvSpPr>
        <p:spPr>
          <a:xfrm>
            <a:off x="9582912" y="457200"/>
            <a:ext cx="54864" cy="54864"/>
          </a:xfrm>
          <a:prstGeom prst="ellipse">
            <a:avLst/>
          </a:prstGeom>
          <a:solidFill>
            <a:srgbClr val="06B6D4">
              <a:alpha val="40000"/>
            </a:srgbClr>
          </a:solidFill>
          <a:ln/>
        </p:spPr>
        <p:txBody>
          <a:bodyPr/>
          <a:lstStyle/>
          <a:p>
            <a:endParaRPr lang="en-US"/>
          </a:p>
        </p:txBody>
      </p:sp>
      <p:sp>
        <p:nvSpPr>
          <p:cNvPr id="6" name="Shape 4"/>
          <p:cNvSpPr/>
          <p:nvPr/>
        </p:nvSpPr>
        <p:spPr>
          <a:xfrm>
            <a:off x="9912096" y="457200"/>
            <a:ext cx="54864" cy="54864"/>
          </a:xfrm>
          <a:prstGeom prst="ellipse">
            <a:avLst/>
          </a:prstGeom>
          <a:solidFill>
            <a:srgbClr val="06B6D4">
              <a:alpha val="40000"/>
            </a:srgbClr>
          </a:solidFill>
          <a:ln/>
        </p:spPr>
        <p:txBody>
          <a:bodyPr/>
          <a:lstStyle/>
          <a:p>
            <a:endParaRPr lang="en-US"/>
          </a:p>
        </p:txBody>
      </p:sp>
      <p:sp>
        <p:nvSpPr>
          <p:cNvPr id="7" name="Shape 5"/>
          <p:cNvSpPr/>
          <p:nvPr/>
        </p:nvSpPr>
        <p:spPr>
          <a:xfrm>
            <a:off x="10241280" y="457200"/>
            <a:ext cx="54864" cy="54864"/>
          </a:xfrm>
          <a:prstGeom prst="ellipse">
            <a:avLst/>
          </a:prstGeom>
          <a:solidFill>
            <a:srgbClr val="06B6D4">
              <a:alpha val="40000"/>
            </a:srgbClr>
          </a:solidFill>
          <a:ln/>
        </p:spPr>
        <p:txBody>
          <a:bodyPr/>
          <a:lstStyle/>
          <a:p>
            <a:endParaRPr lang="en-US"/>
          </a:p>
        </p:txBody>
      </p:sp>
      <p:sp>
        <p:nvSpPr>
          <p:cNvPr id="8" name="Shape 6"/>
          <p:cNvSpPr/>
          <p:nvPr/>
        </p:nvSpPr>
        <p:spPr>
          <a:xfrm>
            <a:off x="10570464" y="457200"/>
            <a:ext cx="54864" cy="54864"/>
          </a:xfrm>
          <a:prstGeom prst="ellipse">
            <a:avLst/>
          </a:prstGeom>
          <a:solidFill>
            <a:srgbClr val="06B6D4">
              <a:alpha val="40000"/>
            </a:srgbClr>
          </a:solidFill>
          <a:ln/>
        </p:spPr>
        <p:txBody>
          <a:bodyPr/>
          <a:lstStyle/>
          <a:p>
            <a:endParaRPr lang="en-US"/>
          </a:p>
        </p:txBody>
      </p:sp>
      <p:sp>
        <p:nvSpPr>
          <p:cNvPr id="9" name="Shape 7"/>
          <p:cNvSpPr/>
          <p:nvPr/>
        </p:nvSpPr>
        <p:spPr>
          <a:xfrm>
            <a:off x="10899648" y="457200"/>
            <a:ext cx="54864" cy="54864"/>
          </a:xfrm>
          <a:prstGeom prst="ellipse">
            <a:avLst/>
          </a:prstGeom>
          <a:solidFill>
            <a:srgbClr val="06B6D4">
              <a:alpha val="40000"/>
            </a:srgbClr>
          </a:solidFill>
          <a:ln/>
        </p:spPr>
        <p:txBody>
          <a:bodyPr/>
          <a:lstStyle/>
          <a:p>
            <a:endParaRPr lang="en-US"/>
          </a:p>
        </p:txBody>
      </p:sp>
      <p:sp>
        <p:nvSpPr>
          <p:cNvPr id="10" name="Shape 8"/>
          <p:cNvSpPr/>
          <p:nvPr/>
        </p:nvSpPr>
        <p:spPr>
          <a:xfrm>
            <a:off x="11228832" y="457200"/>
            <a:ext cx="54864" cy="54864"/>
          </a:xfrm>
          <a:prstGeom prst="ellipse">
            <a:avLst/>
          </a:prstGeom>
          <a:solidFill>
            <a:srgbClr val="06B6D4">
              <a:alpha val="40000"/>
            </a:srgbClr>
          </a:solidFill>
          <a:ln/>
        </p:spPr>
        <p:txBody>
          <a:bodyPr/>
          <a:lstStyle/>
          <a:p>
            <a:endParaRPr lang="en-US"/>
          </a:p>
        </p:txBody>
      </p:sp>
      <p:sp>
        <p:nvSpPr>
          <p:cNvPr id="11" name="Shape 9"/>
          <p:cNvSpPr/>
          <p:nvPr/>
        </p:nvSpPr>
        <p:spPr>
          <a:xfrm>
            <a:off x="11558016" y="457200"/>
            <a:ext cx="54864" cy="54864"/>
          </a:xfrm>
          <a:prstGeom prst="ellipse">
            <a:avLst/>
          </a:prstGeom>
          <a:solidFill>
            <a:srgbClr val="06B6D4">
              <a:alpha val="40000"/>
            </a:srgbClr>
          </a:solidFill>
          <a:ln/>
        </p:spPr>
        <p:txBody>
          <a:bodyPr/>
          <a:lstStyle/>
          <a:p>
            <a:endParaRPr lang="en-US"/>
          </a:p>
        </p:txBody>
      </p:sp>
      <p:sp>
        <p:nvSpPr>
          <p:cNvPr id="12" name="Shape 10"/>
          <p:cNvSpPr/>
          <p:nvPr/>
        </p:nvSpPr>
        <p:spPr>
          <a:xfrm>
            <a:off x="8595360" y="786384"/>
            <a:ext cx="54864" cy="54864"/>
          </a:xfrm>
          <a:prstGeom prst="ellipse">
            <a:avLst/>
          </a:prstGeom>
          <a:solidFill>
            <a:srgbClr val="06B6D4">
              <a:alpha val="40000"/>
            </a:srgbClr>
          </a:solidFill>
          <a:ln/>
        </p:spPr>
        <p:txBody>
          <a:bodyPr/>
          <a:lstStyle/>
          <a:p>
            <a:endParaRPr lang="en-US"/>
          </a:p>
        </p:txBody>
      </p:sp>
      <p:sp>
        <p:nvSpPr>
          <p:cNvPr id="13" name="Shape 11"/>
          <p:cNvSpPr/>
          <p:nvPr/>
        </p:nvSpPr>
        <p:spPr>
          <a:xfrm>
            <a:off x="8924544" y="786384"/>
            <a:ext cx="54864" cy="54864"/>
          </a:xfrm>
          <a:prstGeom prst="ellipse">
            <a:avLst/>
          </a:prstGeom>
          <a:solidFill>
            <a:srgbClr val="06B6D4">
              <a:alpha val="40000"/>
            </a:srgbClr>
          </a:solidFill>
          <a:ln/>
        </p:spPr>
        <p:txBody>
          <a:bodyPr/>
          <a:lstStyle/>
          <a:p>
            <a:endParaRPr lang="en-US"/>
          </a:p>
        </p:txBody>
      </p:sp>
      <p:sp>
        <p:nvSpPr>
          <p:cNvPr id="14" name="Shape 12"/>
          <p:cNvSpPr/>
          <p:nvPr/>
        </p:nvSpPr>
        <p:spPr>
          <a:xfrm>
            <a:off x="9253728" y="786384"/>
            <a:ext cx="54864" cy="54864"/>
          </a:xfrm>
          <a:prstGeom prst="ellipse">
            <a:avLst/>
          </a:prstGeom>
          <a:solidFill>
            <a:srgbClr val="06B6D4">
              <a:alpha val="40000"/>
            </a:srgbClr>
          </a:solidFill>
          <a:ln/>
        </p:spPr>
        <p:txBody>
          <a:bodyPr/>
          <a:lstStyle/>
          <a:p>
            <a:endParaRPr lang="en-US"/>
          </a:p>
        </p:txBody>
      </p:sp>
      <p:sp>
        <p:nvSpPr>
          <p:cNvPr id="15" name="Shape 13"/>
          <p:cNvSpPr/>
          <p:nvPr/>
        </p:nvSpPr>
        <p:spPr>
          <a:xfrm>
            <a:off x="9582912" y="786384"/>
            <a:ext cx="54864" cy="54864"/>
          </a:xfrm>
          <a:prstGeom prst="ellipse">
            <a:avLst/>
          </a:prstGeom>
          <a:solidFill>
            <a:srgbClr val="06B6D4">
              <a:alpha val="40000"/>
            </a:srgbClr>
          </a:solidFill>
          <a:ln/>
        </p:spPr>
        <p:txBody>
          <a:bodyPr/>
          <a:lstStyle/>
          <a:p>
            <a:endParaRPr lang="en-US"/>
          </a:p>
        </p:txBody>
      </p:sp>
      <p:sp>
        <p:nvSpPr>
          <p:cNvPr id="16" name="Shape 14"/>
          <p:cNvSpPr/>
          <p:nvPr/>
        </p:nvSpPr>
        <p:spPr>
          <a:xfrm>
            <a:off x="9912096" y="786384"/>
            <a:ext cx="54864" cy="54864"/>
          </a:xfrm>
          <a:prstGeom prst="ellipse">
            <a:avLst/>
          </a:prstGeom>
          <a:solidFill>
            <a:srgbClr val="06B6D4">
              <a:alpha val="40000"/>
            </a:srgbClr>
          </a:solidFill>
          <a:ln/>
        </p:spPr>
        <p:txBody>
          <a:bodyPr/>
          <a:lstStyle/>
          <a:p>
            <a:endParaRPr lang="en-US"/>
          </a:p>
        </p:txBody>
      </p:sp>
      <p:sp>
        <p:nvSpPr>
          <p:cNvPr id="17" name="Shape 15"/>
          <p:cNvSpPr/>
          <p:nvPr/>
        </p:nvSpPr>
        <p:spPr>
          <a:xfrm>
            <a:off x="10241280" y="786384"/>
            <a:ext cx="54864" cy="54864"/>
          </a:xfrm>
          <a:prstGeom prst="ellipse">
            <a:avLst/>
          </a:prstGeom>
          <a:solidFill>
            <a:srgbClr val="06B6D4">
              <a:alpha val="40000"/>
            </a:srgbClr>
          </a:solidFill>
          <a:ln/>
        </p:spPr>
        <p:txBody>
          <a:bodyPr/>
          <a:lstStyle/>
          <a:p>
            <a:endParaRPr lang="en-US"/>
          </a:p>
        </p:txBody>
      </p:sp>
      <p:sp>
        <p:nvSpPr>
          <p:cNvPr id="18" name="Shape 16"/>
          <p:cNvSpPr/>
          <p:nvPr/>
        </p:nvSpPr>
        <p:spPr>
          <a:xfrm>
            <a:off x="10570464" y="786384"/>
            <a:ext cx="54864" cy="54864"/>
          </a:xfrm>
          <a:prstGeom prst="ellipse">
            <a:avLst/>
          </a:prstGeom>
          <a:solidFill>
            <a:srgbClr val="06B6D4">
              <a:alpha val="40000"/>
            </a:srgbClr>
          </a:solidFill>
          <a:ln/>
        </p:spPr>
        <p:txBody>
          <a:bodyPr/>
          <a:lstStyle/>
          <a:p>
            <a:endParaRPr lang="en-US"/>
          </a:p>
        </p:txBody>
      </p:sp>
      <p:sp>
        <p:nvSpPr>
          <p:cNvPr id="19" name="Shape 17"/>
          <p:cNvSpPr/>
          <p:nvPr/>
        </p:nvSpPr>
        <p:spPr>
          <a:xfrm>
            <a:off x="10899648" y="786384"/>
            <a:ext cx="54864" cy="54864"/>
          </a:xfrm>
          <a:prstGeom prst="ellipse">
            <a:avLst/>
          </a:prstGeom>
          <a:solidFill>
            <a:srgbClr val="06B6D4">
              <a:alpha val="40000"/>
            </a:srgbClr>
          </a:solidFill>
          <a:ln/>
        </p:spPr>
        <p:txBody>
          <a:bodyPr/>
          <a:lstStyle/>
          <a:p>
            <a:endParaRPr lang="en-US"/>
          </a:p>
        </p:txBody>
      </p:sp>
      <p:sp>
        <p:nvSpPr>
          <p:cNvPr id="20" name="Shape 18"/>
          <p:cNvSpPr/>
          <p:nvPr/>
        </p:nvSpPr>
        <p:spPr>
          <a:xfrm>
            <a:off x="11228832" y="786384"/>
            <a:ext cx="54864" cy="54864"/>
          </a:xfrm>
          <a:prstGeom prst="ellipse">
            <a:avLst/>
          </a:prstGeom>
          <a:solidFill>
            <a:srgbClr val="06B6D4">
              <a:alpha val="40000"/>
            </a:srgbClr>
          </a:solidFill>
          <a:ln/>
        </p:spPr>
        <p:txBody>
          <a:bodyPr/>
          <a:lstStyle/>
          <a:p>
            <a:endParaRPr lang="en-US"/>
          </a:p>
        </p:txBody>
      </p:sp>
      <p:sp>
        <p:nvSpPr>
          <p:cNvPr id="21" name="Shape 19"/>
          <p:cNvSpPr/>
          <p:nvPr/>
        </p:nvSpPr>
        <p:spPr>
          <a:xfrm>
            <a:off x="11558016" y="786384"/>
            <a:ext cx="54864" cy="54864"/>
          </a:xfrm>
          <a:prstGeom prst="ellipse">
            <a:avLst/>
          </a:prstGeom>
          <a:solidFill>
            <a:srgbClr val="06B6D4">
              <a:alpha val="40000"/>
            </a:srgbClr>
          </a:solidFill>
          <a:ln/>
        </p:spPr>
        <p:txBody>
          <a:bodyPr/>
          <a:lstStyle/>
          <a:p>
            <a:endParaRPr lang="en-US"/>
          </a:p>
        </p:txBody>
      </p:sp>
      <p:sp>
        <p:nvSpPr>
          <p:cNvPr id="22" name="Shape 20"/>
          <p:cNvSpPr/>
          <p:nvPr/>
        </p:nvSpPr>
        <p:spPr>
          <a:xfrm>
            <a:off x="8595360" y="1115568"/>
            <a:ext cx="54864" cy="54864"/>
          </a:xfrm>
          <a:prstGeom prst="ellipse">
            <a:avLst/>
          </a:prstGeom>
          <a:solidFill>
            <a:srgbClr val="06B6D4">
              <a:alpha val="40000"/>
            </a:srgbClr>
          </a:solidFill>
          <a:ln/>
        </p:spPr>
        <p:txBody>
          <a:bodyPr/>
          <a:lstStyle/>
          <a:p>
            <a:endParaRPr lang="en-US"/>
          </a:p>
        </p:txBody>
      </p:sp>
      <p:sp>
        <p:nvSpPr>
          <p:cNvPr id="23" name="Shape 21"/>
          <p:cNvSpPr/>
          <p:nvPr/>
        </p:nvSpPr>
        <p:spPr>
          <a:xfrm>
            <a:off x="8924544" y="1115568"/>
            <a:ext cx="54864" cy="54864"/>
          </a:xfrm>
          <a:prstGeom prst="ellipse">
            <a:avLst/>
          </a:prstGeom>
          <a:solidFill>
            <a:srgbClr val="06B6D4">
              <a:alpha val="40000"/>
            </a:srgbClr>
          </a:solidFill>
          <a:ln/>
        </p:spPr>
        <p:txBody>
          <a:bodyPr/>
          <a:lstStyle/>
          <a:p>
            <a:endParaRPr lang="en-US"/>
          </a:p>
        </p:txBody>
      </p:sp>
      <p:sp>
        <p:nvSpPr>
          <p:cNvPr id="24" name="Shape 22"/>
          <p:cNvSpPr/>
          <p:nvPr/>
        </p:nvSpPr>
        <p:spPr>
          <a:xfrm>
            <a:off x="9253728" y="1115568"/>
            <a:ext cx="54864" cy="54864"/>
          </a:xfrm>
          <a:prstGeom prst="ellipse">
            <a:avLst/>
          </a:prstGeom>
          <a:solidFill>
            <a:srgbClr val="06B6D4">
              <a:alpha val="40000"/>
            </a:srgbClr>
          </a:solidFill>
          <a:ln/>
        </p:spPr>
        <p:txBody>
          <a:bodyPr/>
          <a:lstStyle/>
          <a:p>
            <a:endParaRPr lang="en-US"/>
          </a:p>
        </p:txBody>
      </p:sp>
      <p:sp>
        <p:nvSpPr>
          <p:cNvPr id="25" name="Shape 23"/>
          <p:cNvSpPr/>
          <p:nvPr/>
        </p:nvSpPr>
        <p:spPr>
          <a:xfrm>
            <a:off x="9582912" y="1115568"/>
            <a:ext cx="54864" cy="54864"/>
          </a:xfrm>
          <a:prstGeom prst="ellipse">
            <a:avLst/>
          </a:prstGeom>
          <a:solidFill>
            <a:srgbClr val="06B6D4">
              <a:alpha val="40000"/>
            </a:srgbClr>
          </a:solidFill>
          <a:ln/>
        </p:spPr>
        <p:txBody>
          <a:bodyPr/>
          <a:lstStyle/>
          <a:p>
            <a:endParaRPr lang="en-US"/>
          </a:p>
        </p:txBody>
      </p:sp>
      <p:sp>
        <p:nvSpPr>
          <p:cNvPr id="26" name="Shape 24"/>
          <p:cNvSpPr/>
          <p:nvPr/>
        </p:nvSpPr>
        <p:spPr>
          <a:xfrm>
            <a:off x="9912096" y="1115568"/>
            <a:ext cx="54864" cy="54864"/>
          </a:xfrm>
          <a:prstGeom prst="ellipse">
            <a:avLst/>
          </a:prstGeom>
          <a:solidFill>
            <a:srgbClr val="06B6D4">
              <a:alpha val="40000"/>
            </a:srgbClr>
          </a:solidFill>
          <a:ln/>
        </p:spPr>
        <p:txBody>
          <a:bodyPr/>
          <a:lstStyle/>
          <a:p>
            <a:endParaRPr lang="en-US"/>
          </a:p>
        </p:txBody>
      </p:sp>
      <p:sp>
        <p:nvSpPr>
          <p:cNvPr id="27" name="Shape 25"/>
          <p:cNvSpPr/>
          <p:nvPr/>
        </p:nvSpPr>
        <p:spPr>
          <a:xfrm>
            <a:off x="10241280" y="1115568"/>
            <a:ext cx="54864" cy="54864"/>
          </a:xfrm>
          <a:prstGeom prst="ellipse">
            <a:avLst/>
          </a:prstGeom>
          <a:solidFill>
            <a:srgbClr val="06B6D4">
              <a:alpha val="40000"/>
            </a:srgbClr>
          </a:solidFill>
          <a:ln/>
        </p:spPr>
        <p:txBody>
          <a:bodyPr/>
          <a:lstStyle/>
          <a:p>
            <a:endParaRPr lang="en-US"/>
          </a:p>
        </p:txBody>
      </p:sp>
      <p:sp>
        <p:nvSpPr>
          <p:cNvPr id="28" name="Shape 26"/>
          <p:cNvSpPr/>
          <p:nvPr/>
        </p:nvSpPr>
        <p:spPr>
          <a:xfrm>
            <a:off x="10570464" y="1115568"/>
            <a:ext cx="54864" cy="54864"/>
          </a:xfrm>
          <a:prstGeom prst="ellipse">
            <a:avLst/>
          </a:prstGeom>
          <a:solidFill>
            <a:srgbClr val="06B6D4">
              <a:alpha val="40000"/>
            </a:srgbClr>
          </a:solidFill>
          <a:ln/>
        </p:spPr>
        <p:txBody>
          <a:bodyPr/>
          <a:lstStyle/>
          <a:p>
            <a:endParaRPr lang="en-US"/>
          </a:p>
        </p:txBody>
      </p:sp>
      <p:sp>
        <p:nvSpPr>
          <p:cNvPr id="29" name="Shape 27"/>
          <p:cNvSpPr/>
          <p:nvPr/>
        </p:nvSpPr>
        <p:spPr>
          <a:xfrm>
            <a:off x="10899648" y="1115568"/>
            <a:ext cx="54864" cy="54864"/>
          </a:xfrm>
          <a:prstGeom prst="ellipse">
            <a:avLst/>
          </a:prstGeom>
          <a:solidFill>
            <a:srgbClr val="06B6D4">
              <a:alpha val="40000"/>
            </a:srgbClr>
          </a:solidFill>
          <a:ln/>
        </p:spPr>
        <p:txBody>
          <a:bodyPr/>
          <a:lstStyle/>
          <a:p>
            <a:endParaRPr lang="en-US"/>
          </a:p>
        </p:txBody>
      </p:sp>
      <p:sp>
        <p:nvSpPr>
          <p:cNvPr id="30" name="Shape 28"/>
          <p:cNvSpPr/>
          <p:nvPr/>
        </p:nvSpPr>
        <p:spPr>
          <a:xfrm>
            <a:off x="11228832" y="1115568"/>
            <a:ext cx="54864" cy="54864"/>
          </a:xfrm>
          <a:prstGeom prst="ellipse">
            <a:avLst/>
          </a:prstGeom>
          <a:solidFill>
            <a:srgbClr val="06B6D4">
              <a:alpha val="40000"/>
            </a:srgbClr>
          </a:solidFill>
          <a:ln/>
        </p:spPr>
        <p:txBody>
          <a:bodyPr/>
          <a:lstStyle/>
          <a:p>
            <a:endParaRPr lang="en-US"/>
          </a:p>
        </p:txBody>
      </p:sp>
      <p:sp>
        <p:nvSpPr>
          <p:cNvPr id="31" name="Shape 29"/>
          <p:cNvSpPr/>
          <p:nvPr/>
        </p:nvSpPr>
        <p:spPr>
          <a:xfrm>
            <a:off x="11558016" y="1115568"/>
            <a:ext cx="54864" cy="54864"/>
          </a:xfrm>
          <a:prstGeom prst="ellipse">
            <a:avLst/>
          </a:prstGeom>
          <a:solidFill>
            <a:srgbClr val="06B6D4">
              <a:alpha val="40000"/>
            </a:srgbClr>
          </a:solidFill>
          <a:ln/>
        </p:spPr>
        <p:txBody>
          <a:bodyPr/>
          <a:lstStyle/>
          <a:p>
            <a:endParaRPr lang="en-US"/>
          </a:p>
        </p:txBody>
      </p:sp>
      <p:sp>
        <p:nvSpPr>
          <p:cNvPr id="32" name="Shape 30"/>
          <p:cNvSpPr/>
          <p:nvPr/>
        </p:nvSpPr>
        <p:spPr>
          <a:xfrm>
            <a:off x="8595360" y="1444752"/>
            <a:ext cx="54864" cy="54864"/>
          </a:xfrm>
          <a:prstGeom prst="ellipse">
            <a:avLst/>
          </a:prstGeom>
          <a:solidFill>
            <a:srgbClr val="06B6D4">
              <a:alpha val="40000"/>
            </a:srgbClr>
          </a:solidFill>
          <a:ln/>
        </p:spPr>
        <p:txBody>
          <a:bodyPr/>
          <a:lstStyle/>
          <a:p>
            <a:endParaRPr lang="en-US"/>
          </a:p>
        </p:txBody>
      </p:sp>
      <p:sp>
        <p:nvSpPr>
          <p:cNvPr id="33" name="Shape 31"/>
          <p:cNvSpPr/>
          <p:nvPr/>
        </p:nvSpPr>
        <p:spPr>
          <a:xfrm>
            <a:off x="8924544" y="1444752"/>
            <a:ext cx="54864" cy="54864"/>
          </a:xfrm>
          <a:prstGeom prst="ellipse">
            <a:avLst/>
          </a:prstGeom>
          <a:solidFill>
            <a:srgbClr val="06B6D4">
              <a:alpha val="40000"/>
            </a:srgbClr>
          </a:solidFill>
          <a:ln/>
        </p:spPr>
        <p:txBody>
          <a:bodyPr/>
          <a:lstStyle/>
          <a:p>
            <a:endParaRPr lang="en-US"/>
          </a:p>
        </p:txBody>
      </p:sp>
      <p:sp>
        <p:nvSpPr>
          <p:cNvPr id="34" name="Shape 32"/>
          <p:cNvSpPr/>
          <p:nvPr/>
        </p:nvSpPr>
        <p:spPr>
          <a:xfrm>
            <a:off x="9253728" y="1444752"/>
            <a:ext cx="54864" cy="54864"/>
          </a:xfrm>
          <a:prstGeom prst="ellipse">
            <a:avLst/>
          </a:prstGeom>
          <a:solidFill>
            <a:srgbClr val="06B6D4">
              <a:alpha val="40000"/>
            </a:srgbClr>
          </a:solidFill>
          <a:ln/>
        </p:spPr>
        <p:txBody>
          <a:bodyPr/>
          <a:lstStyle/>
          <a:p>
            <a:endParaRPr lang="en-US"/>
          </a:p>
        </p:txBody>
      </p:sp>
      <p:sp>
        <p:nvSpPr>
          <p:cNvPr id="35" name="Shape 33"/>
          <p:cNvSpPr/>
          <p:nvPr/>
        </p:nvSpPr>
        <p:spPr>
          <a:xfrm>
            <a:off x="9582912" y="1444752"/>
            <a:ext cx="54864" cy="54864"/>
          </a:xfrm>
          <a:prstGeom prst="ellipse">
            <a:avLst/>
          </a:prstGeom>
          <a:solidFill>
            <a:srgbClr val="06B6D4">
              <a:alpha val="40000"/>
            </a:srgbClr>
          </a:solidFill>
          <a:ln/>
        </p:spPr>
        <p:txBody>
          <a:bodyPr/>
          <a:lstStyle/>
          <a:p>
            <a:endParaRPr lang="en-US"/>
          </a:p>
        </p:txBody>
      </p:sp>
      <p:sp>
        <p:nvSpPr>
          <p:cNvPr id="36" name="Shape 34"/>
          <p:cNvSpPr/>
          <p:nvPr/>
        </p:nvSpPr>
        <p:spPr>
          <a:xfrm>
            <a:off x="9912096" y="1444752"/>
            <a:ext cx="54864" cy="54864"/>
          </a:xfrm>
          <a:prstGeom prst="ellipse">
            <a:avLst/>
          </a:prstGeom>
          <a:solidFill>
            <a:srgbClr val="06B6D4">
              <a:alpha val="40000"/>
            </a:srgbClr>
          </a:solidFill>
          <a:ln/>
        </p:spPr>
        <p:txBody>
          <a:bodyPr/>
          <a:lstStyle/>
          <a:p>
            <a:endParaRPr lang="en-US"/>
          </a:p>
        </p:txBody>
      </p:sp>
      <p:sp>
        <p:nvSpPr>
          <p:cNvPr id="37" name="Shape 35"/>
          <p:cNvSpPr/>
          <p:nvPr/>
        </p:nvSpPr>
        <p:spPr>
          <a:xfrm>
            <a:off x="10241280" y="1444752"/>
            <a:ext cx="54864" cy="54864"/>
          </a:xfrm>
          <a:prstGeom prst="ellipse">
            <a:avLst/>
          </a:prstGeom>
          <a:solidFill>
            <a:srgbClr val="06B6D4">
              <a:alpha val="40000"/>
            </a:srgbClr>
          </a:solidFill>
          <a:ln/>
        </p:spPr>
        <p:txBody>
          <a:bodyPr/>
          <a:lstStyle/>
          <a:p>
            <a:endParaRPr lang="en-US"/>
          </a:p>
        </p:txBody>
      </p:sp>
      <p:sp>
        <p:nvSpPr>
          <p:cNvPr id="38" name="Shape 36"/>
          <p:cNvSpPr/>
          <p:nvPr/>
        </p:nvSpPr>
        <p:spPr>
          <a:xfrm>
            <a:off x="10570464" y="1444752"/>
            <a:ext cx="54864" cy="54864"/>
          </a:xfrm>
          <a:prstGeom prst="ellipse">
            <a:avLst/>
          </a:prstGeom>
          <a:solidFill>
            <a:srgbClr val="06B6D4">
              <a:alpha val="40000"/>
            </a:srgbClr>
          </a:solidFill>
          <a:ln/>
        </p:spPr>
        <p:txBody>
          <a:bodyPr/>
          <a:lstStyle/>
          <a:p>
            <a:endParaRPr lang="en-US"/>
          </a:p>
        </p:txBody>
      </p:sp>
      <p:sp>
        <p:nvSpPr>
          <p:cNvPr id="39" name="Shape 37"/>
          <p:cNvSpPr/>
          <p:nvPr/>
        </p:nvSpPr>
        <p:spPr>
          <a:xfrm>
            <a:off x="10899648" y="1444752"/>
            <a:ext cx="54864" cy="54864"/>
          </a:xfrm>
          <a:prstGeom prst="ellipse">
            <a:avLst/>
          </a:prstGeom>
          <a:solidFill>
            <a:srgbClr val="06B6D4">
              <a:alpha val="40000"/>
            </a:srgbClr>
          </a:solidFill>
          <a:ln/>
        </p:spPr>
        <p:txBody>
          <a:bodyPr/>
          <a:lstStyle/>
          <a:p>
            <a:endParaRPr lang="en-US"/>
          </a:p>
        </p:txBody>
      </p:sp>
      <p:sp>
        <p:nvSpPr>
          <p:cNvPr id="40" name="Shape 38"/>
          <p:cNvSpPr/>
          <p:nvPr/>
        </p:nvSpPr>
        <p:spPr>
          <a:xfrm>
            <a:off x="11228832" y="1444752"/>
            <a:ext cx="54864" cy="54864"/>
          </a:xfrm>
          <a:prstGeom prst="ellipse">
            <a:avLst/>
          </a:prstGeom>
          <a:solidFill>
            <a:srgbClr val="06B6D4">
              <a:alpha val="40000"/>
            </a:srgbClr>
          </a:solidFill>
          <a:ln/>
        </p:spPr>
        <p:txBody>
          <a:bodyPr/>
          <a:lstStyle/>
          <a:p>
            <a:endParaRPr lang="en-US"/>
          </a:p>
        </p:txBody>
      </p:sp>
      <p:sp>
        <p:nvSpPr>
          <p:cNvPr id="41" name="Shape 39"/>
          <p:cNvSpPr/>
          <p:nvPr/>
        </p:nvSpPr>
        <p:spPr>
          <a:xfrm>
            <a:off x="11558016" y="1444752"/>
            <a:ext cx="54864" cy="54864"/>
          </a:xfrm>
          <a:prstGeom prst="ellipse">
            <a:avLst/>
          </a:prstGeom>
          <a:solidFill>
            <a:srgbClr val="06B6D4">
              <a:alpha val="40000"/>
            </a:srgbClr>
          </a:solidFill>
          <a:ln/>
        </p:spPr>
        <p:txBody>
          <a:bodyPr/>
          <a:lstStyle/>
          <a:p>
            <a:endParaRPr lang="en-US"/>
          </a:p>
        </p:txBody>
      </p:sp>
      <p:sp>
        <p:nvSpPr>
          <p:cNvPr id="42" name="Shape 40"/>
          <p:cNvSpPr/>
          <p:nvPr/>
        </p:nvSpPr>
        <p:spPr>
          <a:xfrm>
            <a:off x="8595360" y="1773936"/>
            <a:ext cx="54864" cy="54864"/>
          </a:xfrm>
          <a:prstGeom prst="ellipse">
            <a:avLst/>
          </a:prstGeom>
          <a:solidFill>
            <a:srgbClr val="06B6D4">
              <a:alpha val="40000"/>
            </a:srgbClr>
          </a:solidFill>
          <a:ln/>
        </p:spPr>
        <p:txBody>
          <a:bodyPr/>
          <a:lstStyle/>
          <a:p>
            <a:endParaRPr lang="en-US"/>
          </a:p>
        </p:txBody>
      </p:sp>
      <p:sp>
        <p:nvSpPr>
          <p:cNvPr id="43" name="Shape 41"/>
          <p:cNvSpPr/>
          <p:nvPr/>
        </p:nvSpPr>
        <p:spPr>
          <a:xfrm>
            <a:off x="8924544" y="1773936"/>
            <a:ext cx="54864" cy="54864"/>
          </a:xfrm>
          <a:prstGeom prst="ellipse">
            <a:avLst/>
          </a:prstGeom>
          <a:solidFill>
            <a:srgbClr val="06B6D4">
              <a:alpha val="40000"/>
            </a:srgbClr>
          </a:solidFill>
          <a:ln/>
        </p:spPr>
        <p:txBody>
          <a:bodyPr/>
          <a:lstStyle/>
          <a:p>
            <a:endParaRPr lang="en-US"/>
          </a:p>
        </p:txBody>
      </p:sp>
      <p:sp>
        <p:nvSpPr>
          <p:cNvPr id="44" name="Shape 42"/>
          <p:cNvSpPr/>
          <p:nvPr/>
        </p:nvSpPr>
        <p:spPr>
          <a:xfrm>
            <a:off x="9253728" y="1773936"/>
            <a:ext cx="54864" cy="54864"/>
          </a:xfrm>
          <a:prstGeom prst="ellipse">
            <a:avLst/>
          </a:prstGeom>
          <a:solidFill>
            <a:srgbClr val="06B6D4">
              <a:alpha val="40000"/>
            </a:srgbClr>
          </a:solidFill>
          <a:ln/>
        </p:spPr>
        <p:txBody>
          <a:bodyPr/>
          <a:lstStyle/>
          <a:p>
            <a:endParaRPr lang="en-US"/>
          </a:p>
        </p:txBody>
      </p:sp>
      <p:sp>
        <p:nvSpPr>
          <p:cNvPr id="45" name="Shape 43"/>
          <p:cNvSpPr/>
          <p:nvPr/>
        </p:nvSpPr>
        <p:spPr>
          <a:xfrm>
            <a:off x="9582912" y="1773936"/>
            <a:ext cx="54864" cy="54864"/>
          </a:xfrm>
          <a:prstGeom prst="ellipse">
            <a:avLst/>
          </a:prstGeom>
          <a:solidFill>
            <a:srgbClr val="06B6D4">
              <a:alpha val="40000"/>
            </a:srgbClr>
          </a:solidFill>
          <a:ln/>
        </p:spPr>
        <p:txBody>
          <a:bodyPr/>
          <a:lstStyle/>
          <a:p>
            <a:endParaRPr lang="en-US"/>
          </a:p>
        </p:txBody>
      </p:sp>
      <p:sp>
        <p:nvSpPr>
          <p:cNvPr id="46" name="Shape 44"/>
          <p:cNvSpPr/>
          <p:nvPr/>
        </p:nvSpPr>
        <p:spPr>
          <a:xfrm>
            <a:off x="9912096" y="1773936"/>
            <a:ext cx="54864" cy="54864"/>
          </a:xfrm>
          <a:prstGeom prst="ellipse">
            <a:avLst/>
          </a:prstGeom>
          <a:solidFill>
            <a:srgbClr val="06B6D4">
              <a:alpha val="40000"/>
            </a:srgbClr>
          </a:solidFill>
          <a:ln/>
        </p:spPr>
        <p:txBody>
          <a:bodyPr/>
          <a:lstStyle/>
          <a:p>
            <a:endParaRPr lang="en-US"/>
          </a:p>
        </p:txBody>
      </p:sp>
      <p:sp>
        <p:nvSpPr>
          <p:cNvPr id="47" name="Shape 45"/>
          <p:cNvSpPr/>
          <p:nvPr/>
        </p:nvSpPr>
        <p:spPr>
          <a:xfrm>
            <a:off x="10241280" y="1773936"/>
            <a:ext cx="54864" cy="54864"/>
          </a:xfrm>
          <a:prstGeom prst="ellipse">
            <a:avLst/>
          </a:prstGeom>
          <a:solidFill>
            <a:srgbClr val="06B6D4">
              <a:alpha val="40000"/>
            </a:srgbClr>
          </a:solidFill>
          <a:ln/>
        </p:spPr>
        <p:txBody>
          <a:bodyPr/>
          <a:lstStyle/>
          <a:p>
            <a:endParaRPr lang="en-US"/>
          </a:p>
        </p:txBody>
      </p:sp>
      <p:sp>
        <p:nvSpPr>
          <p:cNvPr id="48" name="Shape 46"/>
          <p:cNvSpPr/>
          <p:nvPr/>
        </p:nvSpPr>
        <p:spPr>
          <a:xfrm>
            <a:off x="10570464" y="1773936"/>
            <a:ext cx="54864" cy="54864"/>
          </a:xfrm>
          <a:prstGeom prst="ellipse">
            <a:avLst/>
          </a:prstGeom>
          <a:solidFill>
            <a:srgbClr val="06B6D4">
              <a:alpha val="40000"/>
            </a:srgbClr>
          </a:solidFill>
          <a:ln/>
        </p:spPr>
        <p:txBody>
          <a:bodyPr/>
          <a:lstStyle/>
          <a:p>
            <a:endParaRPr lang="en-US"/>
          </a:p>
        </p:txBody>
      </p:sp>
      <p:sp>
        <p:nvSpPr>
          <p:cNvPr id="49" name="Shape 47"/>
          <p:cNvSpPr/>
          <p:nvPr/>
        </p:nvSpPr>
        <p:spPr>
          <a:xfrm>
            <a:off x="10899648" y="1773936"/>
            <a:ext cx="54864" cy="54864"/>
          </a:xfrm>
          <a:prstGeom prst="ellipse">
            <a:avLst/>
          </a:prstGeom>
          <a:solidFill>
            <a:srgbClr val="06B6D4">
              <a:alpha val="40000"/>
            </a:srgbClr>
          </a:solidFill>
          <a:ln/>
        </p:spPr>
        <p:txBody>
          <a:bodyPr/>
          <a:lstStyle/>
          <a:p>
            <a:endParaRPr lang="en-US"/>
          </a:p>
        </p:txBody>
      </p:sp>
      <p:sp>
        <p:nvSpPr>
          <p:cNvPr id="50" name="Shape 48"/>
          <p:cNvSpPr/>
          <p:nvPr/>
        </p:nvSpPr>
        <p:spPr>
          <a:xfrm>
            <a:off x="11228832" y="1773936"/>
            <a:ext cx="54864" cy="54864"/>
          </a:xfrm>
          <a:prstGeom prst="ellipse">
            <a:avLst/>
          </a:prstGeom>
          <a:solidFill>
            <a:srgbClr val="06B6D4">
              <a:alpha val="40000"/>
            </a:srgbClr>
          </a:solidFill>
          <a:ln/>
        </p:spPr>
        <p:txBody>
          <a:bodyPr/>
          <a:lstStyle/>
          <a:p>
            <a:endParaRPr lang="en-US"/>
          </a:p>
        </p:txBody>
      </p:sp>
      <p:sp>
        <p:nvSpPr>
          <p:cNvPr id="51" name="Shape 49"/>
          <p:cNvSpPr/>
          <p:nvPr/>
        </p:nvSpPr>
        <p:spPr>
          <a:xfrm>
            <a:off x="11558016" y="1773936"/>
            <a:ext cx="54864" cy="54864"/>
          </a:xfrm>
          <a:prstGeom prst="ellipse">
            <a:avLst/>
          </a:prstGeom>
          <a:solidFill>
            <a:srgbClr val="06B6D4">
              <a:alpha val="40000"/>
            </a:srgbClr>
          </a:solidFill>
          <a:ln/>
        </p:spPr>
        <p:txBody>
          <a:bodyPr/>
          <a:lstStyle/>
          <a:p>
            <a:endParaRPr lang="en-US"/>
          </a:p>
        </p:txBody>
      </p:sp>
      <p:sp>
        <p:nvSpPr>
          <p:cNvPr id="52" name="Shape 50"/>
          <p:cNvSpPr/>
          <p:nvPr/>
        </p:nvSpPr>
        <p:spPr>
          <a:xfrm>
            <a:off x="8595360" y="2103120"/>
            <a:ext cx="54864" cy="54864"/>
          </a:xfrm>
          <a:prstGeom prst="ellipse">
            <a:avLst/>
          </a:prstGeom>
          <a:solidFill>
            <a:srgbClr val="06B6D4">
              <a:alpha val="40000"/>
            </a:srgbClr>
          </a:solidFill>
          <a:ln/>
        </p:spPr>
        <p:txBody>
          <a:bodyPr/>
          <a:lstStyle/>
          <a:p>
            <a:endParaRPr lang="en-US"/>
          </a:p>
        </p:txBody>
      </p:sp>
      <p:sp>
        <p:nvSpPr>
          <p:cNvPr id="53" name="Shape 51"/>
          <p:cNvSpPr/>
          <p:nvPr/>
        </p:nvSpPr>
        <p:spPr>
          <a:xfrm>
            <a:off x="8924544" y="2103120"/>
            <a:ext cx="54864" cy="54864"/>
          </a:xfrm>
          <a:prstGeom prst="ellipse">
            <a:avLst/>
          </a:prstGeom>
          <a:solidFill>
            <a:srgbClr val="06B6D4">
              <a:alpha val="40000"/>
            </a:srgbClr>
          </a:solidFill>
          <a:ln/>
        </p:spPr>
        <p:txBody>
          <a:bodyPr/>
          <a:lstStyle/>
          <a:p>
            <a:endParaRPr lang="en-US"/>
          </a:p>
        </p:txBody>
      </p:sp>
      <p:sp>
        <p:nvSpPr>
          <p:cNvPr id="54" name="Shape 52"/>
          <p:cNvSpPr/>
          <p:nvPr/>
        </p:nvSpPr>
        <p:spPr>
          <a:xfrm>
            <a:off x="9253728" y="2103120"/>
            <a:ext cx="54864" cy="54864"/>
          </a:xfrm>
          <a:prstGeom prst="ellipse">
            <a:avLst/>
          </a:prstGeom>
          <a:solidFill>
            <a:srgbClr val="06B6D4">
              <a:alpha val="40000"/>
            </a:srgbClr>
          </a:solidFill>
          <a:ln/>
        </p:spPr>
        <p:txBody>
          <a:bodyPr/>
          <a:lstStyle/>
          <a:p>
            <a:endParaRPr lang="en-US"/>
          </a:p>
        </p:txBody>
      </p:sp>
      <p:sp>
        <p:nvSpPr>
          <p:cNvPr id="55" name="Shape 53"/>
          <p:cNvSpPr/>
          <p:nvPr/>
        </p:nvSpPr>
        <p:spPr>
          <a:xfrm>
            <a:off x="9582912" y="2103120"/>
            <a:ext cx="54864" cy="54864"/>
          </a:xfrm>
          <a:prstGeom prst="ellipse">
            <a:avLst/>
          </a:prstGeom>
          <a:solidFill>
            <a:srgbClr val="06B6D4">
              <a:alpha val="40000"/>
            </a:srgbClr>
          </a:solidFill>
          <a:ln/>
        </p:spPr>
        <p:txBody>
          <a:bodyPr/>
          <a:lstStyle/>
          <a:p>
            <a:endParaRPr lang="en-US"/>
          </a:p>
        </p:txBody>
      </p:sp>
      <p:sp>
        <p:nvSpPr>
          <p:cNvPr id="56" name="Shape 54"/>
          <p:cNvSpPr/>
          <p:nvPr/>
        </p:nvSpPr>
        <p:spPr>
          <a:xfrm>
            <a:off x="9912096" y="2103120"/>
            <a:ext cx="54864" cy="54864"/>
          </a:xfrm>
          <a:prstGeom prst="ellipse">
            <a:avLst/>
          </a:prstGeom>
          <a:solidFill>
            <a:srgbClr val="06B6D4">
              <a:alpha val="40000"/>
            </a:srgbClr>
          </a:solidFill>
          <a:ln/>
        </p:spPr>
        <p:txBody>
          <a:bodyPr/>
          <a:lstStyle/>
          <a:p>
            <a:endParaRPr lang="en-US"/>
          </a:p>
        </p:txBody>
      </p:sp>
      <p:sp>
        <p:nvSpPr>
          <p:cNvPr id="57" name="Shape 55"/>
          <p:cNvSpPr/>
          <p:nvPr/>
        </p:nvSpPr>
        <p:spPr>
          <a:xfrm>
            <a:off x="10241280" y="2103120"/>
            <a:ext cx="54864" cy="54864"/>
          </a:xfrm>
          <a:prstGeom prst="ellipse">
            <a:avLst/>
          </a:prstGeom>
          <a:solidFill>
            <a:srgbClr val="06B6D4">
              <a:alpha val="40000"/>
            </a:srgbClr>
          </a:solidFill>
          <a:ln/>
        </p:spPr>
        <p:txBody>
          <a:bodyPr/>
          <a:lstStyle/>
          <a:p>
            <a:endParaRPr lang="en-US"/>
          </a:p>
        </p:txBody>
      </p:sp>
      <p:sp>
        <p:nvSpPr>
          <p:cNvPr id="58" name="Shape 56"/>
          <p:cNvSpPr/>
          <p:nvPr/>
        </p:nvSpPr>
        <p:spPr>
          <a:xfrm>
            <a:off x="10570464" y="2103120"/>
            <a:ext cx="54864" cy="54864"/>
          </a:xfrm>
          <a:prstGeom prst="ellipse">
            <a:avLst/>
          </a:prstGeom>
          <a:solidFill>
            <a:srgbClr val="06B6D4">
              <a:alpha val="40000"/>
            </a:srgbClr>
          </a:solidFill>
          <a:ln/>
        </p:spPr>
        <p:txBody>
          <a:bodyPr/>
          <a:lstStyle/>
          <a:p>
            <a:endParaRPr lang="en-US"/>
          </a:p>
        </p:txBody>
      </p:sp>
      <p:sp>
        <p:nvSpPr>
          <p:cNvPr id="59" name="Shape 57"/>
          <p:cNvSpPr/>
          <p:nvPr/>
        </p:nvSpPr>
        <p:spPr>
          <a:xfrm>
            <a:off x="10899648" y="2103120"/>
            <a:ext cx="54864" cy="54864"/>
          </a:xfrm>
          <a:prstGeom prst="ellipse">
            <a:avLst/>
          </a:prstGeom>
          <a:solidFill>
            <a:srgbClr val="06B6D4">
              <a:alpha val="40000"/>
            </a:srgbClr>
          </a:solidFill>
          <a:ln/>
        </p:spPr>
        <p:txBody>
          <a:bodyPr/>
          <a:lstStyle/>
          <a:p>
            <a:endParaRPr lang="en-US"/>
          </a:p>
        </p:txBody>
      </p:sp>
      <p:sp>
        <p:nvSpPr>
          <p:cNvPr id="60" name="Shape 58"/>
          <p:cNvSpPr/>
          <p:nvPr/>
        </p:nvSpPr>
        <p:spPr>
          <a:xfrm>
            <a:off x="11228832" y="2103120"/>
            <a:ext cx="54864" cy="54864"/>
          </a:xfrm>
          <a:prstGeom prst="ellipse">
            <a:avLst/>
          </a:prstGeom>
          <a:solidFill>
            <a:srgbClr val="06B6D4">
              <a:alpha val="40000"/>
            </a:srgbClr>
          </a:solidFill>
          <a:ln/>
        </p:spPr>
        <p:txBody>
          <a:bodyPr/>
          <a:lstStyle/>
          <a:p>
            <a:endParaRPr lang="en-US"/>
          </a:p>
        </p:txBody>
      </p:sp>
      <p:sp>
        <p:nvSpPr>
          <p:cNvPr id="61" name="Shape 59"/>
          <p:cNvSpPr/>
          <p:nvPr/>
        </p:nvSpPr>
        <p:spPr>
          <a:xfrm>
            <a:off x="11558016" y="2103120"/>
            <a:ext cx="54864" cy="54864"/>
          </a:xfrm>
          <a:prstGeom prst="ellipse">
            <a:avLst/>
          </a:prstGeom>
          <a:solidFill>
            <a:srgbClr val="06B6D4">
              <a:alpha val="40000"/>
            </a:srgbClr>
          </a:solidFill>
          <a:ln/>
        </p:spPr>
        <p:txBody>
          <a:bodyPr/>
          <a:lstStyle/>
          <a:p>
            <a:endParaRPr lang="en-US"/>
          </a:p>
        </p:txBody>
      </p:sp>
      <p:pic>
        <p:nvPicPr>
          <p:cNvPr id="62" name="Image 0" descr="preencoded.png"/>
          <p:cNvPicPr>
            <a:picLocks noChangeAspect="1"/>
          </p:cNvPicPr>
          <p:nvPr/>
        </p:nvPicPr>
        <p:blipFill>
          <a:blip r:embed="rId3"/>
          <a:stretch>
            <a:fillRect/>
          </a:stretch>
        </p:blipFill>
        <p:spPr>
          <a:xfrm>
            <a:off x="640080" y="914400"/>
            <a:ext cx="868680" cy="868680"/>
          </a:xfrm>
          <a:prstGeom prst="rect">
            <a:avLst/>
          </a:prstGeom>
        </p:spPr>
      </p:pic>
      <p:sp>
        <p:nvSpPr>
          <p:cNvPr id="63" name="Text 60"/>
          <p:cNvSpPr/>
          <p:nvPr/>
        </p:nvSpPr>
        <p:spPr>
          <a:xfrm>
            <a:off x="640080" y="2011680"/>
            <a:ext cx="10058400" cy="365760"/>
          </a:xfrm>
          <a:prstGeom prst="rect">
            <a:avLst/>
          </a:prstGeom>
          <a:noFill/>
          <a:ln/>
        </p:spPr>
        <p:txBody>
          <a:bodyPr wrap="square" lIns="0" tIns="0" rIns="0" bIns="0" rtlCol="0" anchor="ctr"/>
          <a:lstStyle/>
          <a:p>
            <a:pPr marL="0" indent="0">
              <a:buNone/>
            </a:pPr>
            <a:endParaRPr lang="en-US" sz="1300" b="1" kern="0" spc="800" dirty="0">
              <a:solidFill>
                <a:srgbClr val="06B6D4"/>
              </a:solidFill>
              <a:ea typeface="Calibri"/>
              <a:cs typeface="Calibri"/>
            </a:endParaRPr>
          </a:p>
        </p:txBody>
      </p:sp>
      <p:sp>
        <p:nvSpPr>
          <p:cNvPr id="64" name="Text 61"/>
          <p:cNvSpPr/>
          <p:nvPr/>
        </p:nvSpPr>
        <p:spPr>
          <a:xfrm>
            <a:off x="584996" y="2432157"/>
            <a:ext cx="10972800" cy="1005840"/>
          </a:xfrm>
          <a:prstGeom prst="rect">
            <a:avLst/>
          </a:prstGeom>
          <a:noFill/>
          <a:ln/>
        </p:spPr>
        <p:txBody>
          <a:bodyPr wrap="square" lIns="0" tIns="0" rIns="0" bIns="0" rtlCol="0" anchor="ctr"/>
          <a:lstStyle/>
          <a:p>
            <a:pPr marL="0" indent="0">
              <a:buNone/>
            </a:pPr>
            <a:r>
              <a:rPr lang="en-US" sz="6000" b="1" dirty="0">
                <a:solidFill>
                  <a:srgbClr val="FFFFFF"/>
                </a:solidFill>
                <a:latin typeface="Calibri" pitchFamily="34" charset="0"/>
                <a:ea typeface="Calibri" pitchFamily="34" charset="-122"/>
                <a:cs typeface="Calibri" pitchFamily="34" charset="-120"/>
              </a:rPr>
              <a:t>Azure Web Application</a:t>
            </a:r>
            <a:endParaRPr lang="en-US" sz="6000" dirty="0"/>
          </a:p>
        </p:txBody>
      </p:sp>
      <p:sp>
        <p:nvSpPr>
          <p:cNvPr id="65" name="Text 62"/>
          <p:cNvSpPr/>
          <p:nvPr/>
        </p:nvSpPr>
        <p:spPr>
          <a:xfrm>
            <a:off x="640080" y="3383280"/>
            <a:ext cx="10972800" cy="1005840"/>
          </a:xfrm>
          <a:prstGeom prst="rect">
            <a:avLst/>
          </a:prstGeom>
          <a:noFill/>
          <a:ln/>
        </p:spPr>
        <p:txBody>
          <a:bodyPr wrap="square" lIns="0" tIns="0" rIns="0" bIns="0" rtlCol="0" anchor="ctr"/>
          <a:lstStyle/>
          <a:p>
            <a:pPr marL="0" indent="0">
              <a:buNone/>
            </a:pPr>
            <a:r>
              <a:rPr lang="en-US" sz="6000" b="1" dirty="0">
                <a:solidFill>
                  <a:srgbClr val="06B6D4"/>
                </a:solidFill>
                <a:latin typeface="Calibri" pitchFamily="34" charset="0"/>
                <a:ea typeface="Calibri" pitchFamily="34" charset="-122"/>
                <a:cs typeface="Calibri" pitchFamily="34" charset="-120"/>
              </a:rPr>
              <a:t>Security Design</a:t>
            </a:r>
            <a:endParaRPr lang="en-US" sz="6000" dirty="0"/>
          </a:p>
        </p:txBody>
      </p:sp>
      <p:sp>
        <p:nvSpPr>
          <p:cNvPr id="66" name="Text 63"/>
          <p:cNvSpPr/>
          <p:nvPr/>
        </p:nvSpPr>
        <p:spPr>
          <a:xfrm>
            <a:off x="640080" y="4572000"/>
            <a:ext cx="8686800" cy="914400"/>
          </a:xfrm>
          <a:prstGeom prst="rect">
            <a:avLst/>
          </a:prstGeom>
          <a:noFill/>
          <a:ln/>
        </p:spPr>
        <p:txBody>
          <a:bodyPr wrap="square" lIns="0" tIns="0" rIns="0" bIns="0" rtlCol="0" anchor="ctr"/>
          <a:lstStyle/>
          <a:p>
            <a:pPr marL="0" indent="0">
              <a:buNone/>
            </a:pPr>
            <a:r>
              <a:rPr lang="en-US" sz="1600">
                <a:solidFill>
                  <a:srgbClr val="CADCFC"/>
                </a:solidFill>
                <a:latin typeface="Calibri"/>
                <a:ea typeface="Calibri"/>
                <a:cs typeface="Calibri"/>
              </a:rPr>
              <a:t>Defense-in-depth secure architecture and remediation plan for six critical risk domains.</a:t>
            </a:r>
          </a:p>
        </p:txBody>
      </p:sp>
      <p:sp>
        <p:nvSpPr>
          <p:cNvPr id="67" name="Text 64"/>
          <p:cNvSpPr/>
          <p:nvPr/>
        </p:nvSpPr>
        <p:spPr>
          <a:xfrm>
            <a:off x="640080" y="5852160"/>
            <a:ext cx="1828800" cy="228600"/>
          </a:xfrm>
          <a:prstGeom prst="rect">
            <a:avLst/>
          </a:prstGeom>
          <a:noFill/>
          <a:ln/>
        </p:spPr>
        <p:txBody>
          <a:bodyPr wrap="square" lIns="0" tIns="0" rIns="0" bIns="0" rtlCol="0" anchor="ctr"/>
          <a:lstStyle/>
          <a:p>
            <a:pPr marL="0" indent="0">
              <a:buNone/>
            </a:pPr>
            <a:r>
              <a:rPr lang="en-US" sz="900" b="1" kern="0" spc="400" dirty="0">
                <a:solidFill>
                  <a:srgbClr val="06B6D4"/>
                </a:solidFill>
                <a:latin typeface="Calibri" pitchFamily="34" charset="0"/>
                <a:ea typeface="Calibri" pitchFamily="34" charset="-122"/>
                <a:cs typeface="Calibri" pitchFamily="34" charset="-120"/>
              </a:rPr>
              <a:t>Prepared by</a:t>
            </a:r>
            <a:endParaRPr lang="en-US" sz="900" dirty="0"/>
          </a:p>
        </p:txBody>
      </p:sp>
      <p:sp>
        <p:nvSpPr>
          <p:cNvPr id="68" name="Text 65"/>
          <p:cNvSpPr/>
          <p:nvPr/>
        </p:nvSpPr>
        <p:spPr>
          <a:xfrm>
            <a:off x="640080" y="6080760"/>
            <a:ext cx="3657600" cy="274320"/>
          </a:xfrm>
          <a:prstGeom prst="rect">
            <a:avLst/>
          </a:prstGeom>
          <a:noFill/>
          <a:ln/>
        </p:spPr>
        <p:txBody>
          <a:bodyPr wrap="square" lIns="0" tIns="0" rIns="0" bIns="0" rtlCol="0" anchor="ctr"/>
          <a:lstStyle/>
          <a:p>
            <a:pPr marL="0" indent="0">
              <a:buNone/>
            </a:pPr>
            <a:r>
              <a:rPr lang="en-US" sz="1300" dirty="0">
                <a:solidFill>
                  <a:srgbClr val="FFFFFF"/>
                </a:solidFill>
                <a:latin typeface="Calibri" pitchFamily="34" charset="0"/>
                <a:ea typeface="Calibri" pitchFamily="34" charset="-122"/>
                <a:cs typeface="Calibri" pitchFamily="34" charset="-120"/>
              </a:rPr>
              <a:t>Adesola Gabriel Adeola</a:t>
            </a:r>
            <a:endParaRPr lang="en-US" sz="1300" dirty="0"/>
          </a:p>
        </p:txBody>
      </p:sp>
      <p:sp>
        <p:nvSpPr>
          <p:cNvPr id="69" name="Text 66"/>
          <p:cNvSpPr/>
          <p:nvPr/>
        </p:nvSpPr>
        <p:spPr>
          <a:xfrm>
            <a:off x="4389120" y="5852160"/>
            <a:ext cx="2743200" cy="228600"/>
          </a:xfrm>
          <a:prstGeom prst="rect">
            <a:avLst/>
          </a:prstGeom>
          <a:noFill/>
          <a:ln/>
        </p:spPr>
        <p:txBody>
          <a:bodyPr wrap="square" lIns="0" tIns="0" rIns="0" bIns="0" rtlCol="0" anchor="ctr"/>
          <a:lstStyle/>
          <a:p>
            <a:pPr marL="0" indent="0">
              <a:buNone/>
            </a:pPr>
            <a:r>
              <a:rPr lang="en-US" sz="900" b="1" kern="0" spc="400" dirty="0">
                <a:solidFill>
                  <a:srgbClr val="06B6D4"/>
                </a:solidFill>
                <a:latin typeface="Calibri" pitchFamily="34" charset="0"/>
                <a:ea typeface="Calibri" pitchFamily="34" charset="-122"/>
                <a:cs typeface="Calibri" pitchFamily="34" charset="-120"/>
              </a:rPr>
              <a:t>Framework alignment</a:t>
            </a:r>
            <a:endParaRPr lang="en-US" sz="900" dirty="0"/>
          </a:p>
        </p:txBody>
      </p:sp>
      <p:sp>
        <p:nvSpPr>
          <p:cNvPr id="70" name="Text 67"/>
          <p:cNvSpPr/>
          <p:nvPr/>
        </p:nvSpPr>
        <p:spPr>
          <a:xfrm>
            <a:off x="4389120" y="6080760"/>
            <a:ext cx="5486400" cy="274320"/>
          </a:xfrm>
          <a:prstGeom prst="rect">
            <a:avLst/>
          </a:prstGeom>
          <a:noFill/>
          <a:ln/>
        </p:spPr>
        <p:txBody>
          <a:bodyPr wrap="square" lIns="0" tIns="0" rIns="0" bIns="0" rtlCol="0" anchor="ctr"/>
          <a:lstStyle/>
          <a:p>
            <a:pPr marL="0" indent="0">
              <a:buNone/>
            </a:pPr>
            <a:r>
              <a:rPr lang="en-US" sz="1300" dirty="0">
                <a:solidFill>
                  <a:srgbClr val="FFFFFF"/>
                </a:solidFill>
                <a:latin typeface="Calibri" pitchFamily="34" charset="0"/>
                <a:ea typeface="Calibri" pitchFamily="34" charset="-122"/>
                <a:cs typeface="Calibri" pitchFamily="34" charset="-120"/>
              </a:rPr>
              <a:t>OWASP · Zero Trust · CIS · NIST CSF · ISO 27001</a:t>
            </a:r>
            <a:endParaRPr lang="en-US" sz="13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548640" y="365760"/>
            <a:ext cx="10972800" cy="274320"/>
          </a:xfrm>
          <a:prstGeom prst="rect">
            <a:avLst/>
          </a:prstGeom>
          <a:noFill/>
          <a:ln/>
        </p:spPr>
        <p:txBody>
          <a:bodyPr wrap="square" lIns="0" tIns="0" rIns="0" bIns="0" rtlCol="0" anchor="ctr"/>
          <a:lstStyle/>
          <a:p>
            <a:pPr marL="0" indent="0">
              <a:buNone/>
            </a:pPr>
            <a:r>
              <a:rPr lang="en-US" sz="1100" b="1" kern="0" spc="400" dirty="0">
                <a:solidFill>
                  <a:srgbClr val="06B6D4"/>
                </a:solidFill>
                <a:latin typeface="Calibri" pitchFamily="34" charset="0"/>
                <a:ea typeface="Calibri" pitchFamily="34" charset="-122"/>
                <a:cs typeface="Calibri" pitchFamily="34" charset="-120"/>
              </a:rPr>
              <a:t>ENCRYPTION DESIGN</a:t>
            </a:r>
            <a:endParaRPr lang="en-US" sz="1100" dirty="0"/>
          </a:p>
        </p:txBody>
      </p:sp>
      <p:sp>
        <p:nvSpPr>
          <p:cNvPr id="3" name="Text 1"/>
          <p:cNvSpPr/>
          <p:nvPr/>
        </p:nvSpPr>
        <p:spPr>
          <a:xfrm>
            <a:off x="548640" y="658368"/>
            <a:ext cx="10972800" cy="640080"/>
          </a:xfrm>
          <a:prstGeom prst="rect">
            <a:avLst/>
          </a:prstGeom>
          <a:noFill/>
          <a:ln/>
        </p:spPr>
        <p:txBody>
          <a:bodyPr wrap="square" lIns="0" tIns="0" rIns="0" bIns="0" rtlCol="0" anchor="ctr"/>
          <a:lstStyle/>
          <a:p>
            <a:pPr marL="0" indent="0">
              <a:buNone/>
            </a:pPr>
            <a:r>
              <a:rPr lang="en-US" sz="3000" b="1" dirty="0">
                <a:solidFill>
                  <a:srgbClr val="0F172A"/>
                </a:solidFill>
                <a:latin typeface="Calibri" pitchFamily="34" charset="0"/>
                <a:ea typeface="Calibri" pitchFamily="34" charset="-122"/>
                <a:cs typeface="Calibri" pitchFamily="34" charset="-120"/>
              </a:rPr>
              <a:t>Data-at-rest encryption model — Azure SQL</a:t>
            </a:r>
            <a:endParaRPr lang="en-US" sz="3000" dirty="0"/>
          </a:p>
        </p:txBody>
      </p:sp>
      <p:sp>
        <p:nvSpPr>
          <p:cNvPr id="4" name="Text 2"/>
          <p:cNvSpPr/>
          <p:nvPr/>
        </p:nvSpPr>
        <p:spPr>
          <a:xfrm>
            <a:off x="548640" y="1417320"/>
            <a:ext cx="10972800" cy="365760"/>
          </a:xfrm>
          <a:prstGeom prst="rect">
            <a:avLst/>
          </a:prstGeom>
          <a:noFill/>
          <a:ln/>
        </p:spPr>
        <p:txBody>
          <a:bodyPr wrap="square" lIns="0" tIns="0" rIns="0" bIns="0" rtlCol="0" anchor="ctr"/>
          <a:lstStyle/>
          <a:p>
            <a:pPr marL="0" indent="0">
              <a:buNone/>
            </a:pPr>
            <a:r>
              <a:rPr lang="en-US" sz="1400">
                <a:solidFill>
                  <a:srgbClr val="64748B"/>
                </a:solidFill>
                <a:latin typeface="Calibri" pitchFamily="34" charset="0"/>
                <a:ea typeface="Calibri" pitchFamily="34" charset="-122"/>
                <a:cs typeface="Calibri" pitchFamily="34" charset="-120"/>
              </a:rPr>
              <a:t>Service-managed Transparent Data Encryption (TDE) </a:t>
            </a:r>
            <a:r>
              <a:rPr lang="en-US" sz="1400" dirty="0">
                <a:solidFill>
                  <a:srgbClr val="64748B"/>
                </a:solidFill>
                <a:latin typeface="Calibri" pitchFamily="34" charset="0"/>
                <a:ea typeface="Calibri" pitchFamily="34" charset="-122"/>
                <a:cs typeface="Calibri" pitchFamily="34" charset="-120"/>
              </a:rPr>
              <a:t>is our baseline; layered controls close the gaps it cannot address on its own.</a:t>
            </a:r>
            <a:endParaRPr lang="en-US" sz="1400" dirty="0"/>
          </a:p>
        </p:txBody>
      </p:sp>
      <p:sp>
        <p:nvSpPr>
          <p:cNvPr id="5" name="Shape 3"/>
          <p:cNvSpPr/>
          <p:nvPr/>
        </p:nvSpPr>
        <p:spPr>
          <a:xfrm>
            <a:off x="548640" y="1920240"/>
            <a:ext cx="4572000" cy="4160520"/>
          </a:xfrm>
          <a:prstGeom prst="rect">
            <a:avLst/>
          </a:prstGeom>
          <a:solidFill>
            <a:srgbClr val="0F1729"/>
          </a:solidFill>
          <a:ln/>
          <a:effectLst>
            <a:outerShdw blurRad="177800" dist="38100" dir="5400000" algn="bl" rotWithShape="0">
              <a:srgbClr val="0F172A">
                <a:alpha val="14000"/>
              </a:srgbClr>
            </a:outerShdw>
          </a:effectLst>
        </p:spPr>
        <p:txBody>
          <a:bodyPr/>
          <a:lstStyle/>
          <a:p>
            <a:endParaRPr lang="en-US"/>
          </a:p>
        </p:txBody>
      </p:sp>
      <p:sp>
        <p:nvSpPr>
          <p:cNvPr id="6" name="Shape 4"/>
          <p:cNvSpPr/>
          <p:nvPr/>
        </p:nvSpPr>
        <p:spPr>
          <a:xfrm>
            <a:off x="548640" y="1920240"/>
            <a:ext cx="4572000" cy="109728"/>
          </a:xfrm>
          <a:prstGeom prst="rect">
            <a:avLst/>
          </a:prstGeom>
          <a:solidFill>
            <a:srgbClr val="06B6D4"/>
          </a:solidFill>
          <a:ln/>
        </p:spPr>
        <p:txBody>
          <a:bodyPr/>
          <a:lstStyle/>
          <a:p>
            <a:endParaRPr lang="en-US"/>
          </a:p>
        </p:txBody>
      </p:sp>
      <p:sp>
        <p:nvSpPr>
          <p:cNvPr id="7" name="Text 5"/>
          <p:cNvSpPr/>
          <p:nvPr/>
        </p:nvSpPr>
        <p:spPr>
          <a:xfrm>
            <a:off x="822960" y="2194560"/>
            <a:ext cx="2743200" cy="274320"/>
          </a:xfrm>
          <a:prstGeom prst="rect">
            <a:avLst/>
          </a:prstGeom>
          <a:noFill/>
          <a:ln/>
        </p:spPr>
        <p:txBody>
          <a:bodyPr wrap="square" lIns="0" tIns="0" rIns="0" bIns="0" rtlCol="0" anchor="ctr"/>
          <a:lstStyle/>
          <a:p>
            <a:pPr marL="0" indent="0">
              <a:buNone/>
            </a:pPr>
            <a:r>
              <a:rPr lang="en-US" sz="1100" b="1" kern="0" spc="400" dirty="0">
                <a:solidFill>
                  <a:srgbClr val="06B6D4"/>
                </a:solidFill>
                <a:latin typeface="Calibri" pitchFamily="34" charset="0"/>
                <a:ea typeface="Calibri" pitchFamily="34" charset="-122"/>
                <a:cs typeface="Calibri" pitchFamily="34" charset="-120"/>
              </a:rPr>
              <a:t>DECISION</a:t>
            </a:r>
            <a:endParaRPr lang="en-US" sz="1100" dirty="0"/>
          </a:p>
        </p:txBody>
      </p:sp>
      <p:sp>
        <p:nvSpPr>
          <p:cNvPr id="8" name="Text 6"/>
          <p:cNvSpPr/>
          <p:nvPr/>
        </p:nvSpPr>
        <p:spPr>
          <a:xfrm>
            <a:off x="822960" y="2468880"/>
            <a:ext cx="3474720" cy="50292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Service-managed TDE</a:t>
            </a:r>
            <a:endParaRPr lang="en-US" sz="2200" dirty="0"/>
          </a:p>
        </p:txBody>
      </p:sp>
      <p:pic>
        <p:nvPicPr>
          <p:cNvPr id="9" name="Image 0" descr="preencoded.png"/>
          <p:cNvPicPr>
            <a:picLocks noChangeAspect="1"/>
          </p:cNvPicPr>
          <p:nvPr/>
        </p:nvPicPr>
        <p:blipFill>
          <a:blip r:embed="rId3"/>
          <a:stretch>
            <a:fillRect/>
          </a:stretch>
        </p:blipFill>
        <p:spPr>
          <a:xfrm>
            <a:off x="4160520" y="2286000"/>
            <a:ext cx="640080" cy="640080"/>
          </a:xfrm>
          <a:prstGeom prst="rect">
            <a:avLst/>
          </a:prstGeom>
        </p:spPr>
      </p:pic>
      <p:sp>
        <p:nvSpPr>
          <p:cNvPr id="10" name="Text 7"/>
          <p:cNvSpPr/>
          <p:nvPr/>
        </p:nvSpPr>
        <p:spPr>
          <a:xfrm>
            <a:off x="822960" y="3200400"/>
            <a:ext cx="4023360" cy="2194560"/>
          </a:xfrm>
          <a:prstGeom prst="rect">
            <a:avLst/>
          </a:prstGeom>
          <a:noFill/>
          <a:ln/>
        </p:spPr>
        <p:txBody>
          <a:bodyPr wrap="square" lIns="0" tIns="0" rIns="0" bIns="0" rtlCol="0" anchor="t"/>
          <a:lstStyle/>
          <a:p>
            <a:pPr marL="342900" indent="-342900">
              <a:spcAft>
                <a:spcPts val="600"/>
              </a:spcAft>
              <a:buSzPct val="100000"/>
              <a:buChar char="■"/>
            </a:pPr>
            <a:r>
              <a:rPr lang="en-US" sz="1300" dirty="0">
                <a:solidFill>
                  <a:srgbClr val="FFFFFF"/>
                </a:solidFill>
                <a:latin typeface="Calibri" pitchFamily="34" charset="0"/>
                <a:ea typeface="Calibri" pitchFamily="34" charset="-122"/>
                <a:cs typeface="Calibri" pitchFamily="34" charset="-120"/>
              </a:rPr>
              <a:t>AES-256, enabled by default on Azure SQL</a:t>
            </a:r>
            <a:endParaRPr lang="en-US" sz="1300" dirty="0"/>
          </a:p>
          <a:p>
            <a:pPr marL="342900" indent="-342900">
              <a:spcAft>
                <a:spcPts val="600"/>
              </a:spcAft>
              <a:buSzPct val="100000"/>
              <a:buChar char="■"/>
            </a:pPr>
            <a:r>
              <a:rPr lang="en-US" sz="1300" dirty="0">
                <a:solidFill>
                  <a:srgbClr val="FFFFFF"/>
                </a:solidFill>
                <a:latin typeface="Calibri" pitchFamily="34" charset="0"/>
                <a:ea typeface="Calibri" pitchFamily="34" charset="-122"/>
                <a:cs typeface="Calibri" pitchFamily="34" charset="-120"/>
              </a:rPr>
              <a:t>Microsoft-managed protector with automatic rotation</a:t>
            </a:r>
            <a:endParaRPr lang="en-US" sz="1300" dirty="0"/>
          </a:p>
          <a:p>
            <a:pPr marL="342900" indent="-342900">
              <a:spcAft>
                <a:spcPts val="600"/>
              </a:spcAft>
              <a:buSzPct val="100000"/>
              <a:buChar char="■"/>
            </a:pPr>
            <a:r>
              <a:rPr lang="en-US" sz="1300" dirty="0">
                <a:solidFill>
                  <a:srgbClr val="FFFFFF"/>
                </a:solidFill>
                <a:latin typeface="Calibri" pitchFamily="34" charset="0"/>
                <a:ea typeface="Calibri" pitchFamily="34" charset="-122"/>
                <a:cs typeface="Calibri" pitchFamily="34" charset="-120"/>
              </a:rPr>
              <a:t>Covers data files, transaction log, and backups</a:t>
            </a:r>
            <a:endParaRPr lang="en-US" sz="1300" dirty="0"/>
          </a:p>
          <a:p>
            <a:pPr marL="342900" indent="-342900">
              <a:spcAft>
                <a:spcPts val="600"/>
              </a:spcAft>
              <a:buSzPct val="100000"/>
              <a:buChar char="■"/>
            </a:pPr>
            <a:r>
              <a:rPr lang="en-US" sz="1300" dirty="0">
                <a:solidFill>
                  <a:srgbClr val="FFFFFF"/>
                </a:solidFill>
                <a:latin typeface="Calibri" pitchFamily="34" charset="0"/>
                <a:ea typeface="Calibri" pitchFamily="34" charset="-122"/>
                <a:cs typeface="Calibri" pitchFamily="34" charset="-120"/>
              </a:rPr>
              <a:t>Geo-replicas and failover groups inherit encryption</a:t>
            </a:r>
            <a:endParaRPr lang="en-US" sz="1300" dirty="0"/>
          </a:p>
          <a:p>
            <a:pPr marL="342900" indent="-342900">
              <a:spcAft>
                <a:spcPts val="600"/>
              </a:spcAft>
              <a:buSzPct val="100000"/>
              <a:buChar char="■"/>
            </a:pPr>
            <a:r>
              <a:rPr lang="en-US" sz="1300" dirty="0">
                <a:solidFill>
                  <a:srgbClr val="FFFFFF"/>
                </a:solidFill>
                <a:latin typeface="Calibri" pitchFamily="34" charset="0"/>
                <a:ea typeface="Calibri" pitchFamily="34" charset="-122"/>
                <a:cs typeface="Calibri" pitchFamily="34" charset="-120"/>
              </a:rPr>
              <a:t>Transparent to the application — no code change</a:t>
            </a:r>
            <a:endParaRPr lang="en-US" sz="1300" dirty="0"/>
          </a:p>
        </p:txBody>
      </p:sp>
      <p:sp>
        <p:nvSpPr>
          <p:cNvPr id="11" name="Text 8"/>
          <p:cNvSpPr/>
          <p:nvPr/>
        </p:nvSpPr>
        <p:spPr>
          <a:xfrm>
            <a:off x="822960" y="5212080"/>
            <a:ext cx="4023360" cy="731520"/>
          </a:xfrm>
          <a:prstGeom prst="rect">
            <a:avLst/>
          </a:prstGeom>
          <a:noFill/>
          <a:ln/>
        </p:spPr>
        <p:txBody>
          <a:bodyPr wrap="square" lIns="0" tIns="0" rIns="0" bIns="0" rtlCol="0" anchor="t"/>
          <a:lstStyle/>
          <a:p>
            <a:pPr marL="0" indent="0">
              <a:buNone/>
            </a:pPr>
            <a:endParaRPr lang="en-US" sz="1100" dirty="0"/>
          </a:p>
        </p:txBody>
      </p:sp>
      <p:sp>
        <p:nvSpPr>
          <p:cNvPr id="12" name="Shape 9"/>
          <p:cNvSpPr/>
          <p:nvPr/>
        </p:nvSpPr>
        <p:spPr>
          <a:xfrm>
            <a:off x="5349240" y="1920240"/>
            <a:ext cx="6309360" cy="1874520"/>
          </a:xfrm>
          <a:prstGeom prst="rect">
            <a:avLst/>
          </a:prstGeom>
          <a:solidFill>
            <a:srgbClr val="FFFFFF"/>
          </a:solidFill>
          <a:ln w="12700">
            <a:solidFill>
              <a:srgbClr val="E2E8F0"/>
            </a:solidFill>
            <a:prstDash val="solid"/>
          </a:ln>
          <a:effectLst>
            <a:outerShdw blurRad="127000" dist="25400" dir="5400000" algn="bl" rotWithShape="0">
              <a:srgbClr val="0F172A">
                <a:alpha val="10000"/>
              </a:srgbClr>
            </a:outerShdw>
          </a:effectLst>
        </p:spPr>
        <p:txBody>
          <a:bodyPr/>
          <a:lstStyle/>
          <a:p>
            <a:endParaRPr lang="en-US"/>
          </a:p>
        </p:txBody>
      </p:sp>
      <p:sp>
        <p:nvSpPr>
          <p:cNvPr id="13" name="Shape 10"/>
          <p:cNvSpPr/>
          <p:nvPr/>
        </p:nvSpPr>
        <p:spPr>
          <a:xfrm>
            <a:off x="5349240" y="1920240"/>
            <a:ext cx="6309360" cy="109728"/>
          </a:xfrm>
          <a:prstGeom prst="rect">
            <a:avLst/>
          </a:prstGeom>
          <a:solidFill>
            <a:srgbClr val="F59E0B"/>
          </a:solidFill>
          <a:ln/>
        </p:spPr>
        <p:txBody>
          <a:bodyPr/>
          <a:lstStyle/>
          <a:p>
            <a:endParaRPr lang="en-US"/>
          </a:p>
        </p:txBody>
      </p:sp>
      <p:sp>
        <p:nvSpPr>
          <p:cNvPr id="14" name="Text 11"/>
          <p:cNvSpPr/>
          <p:nvPr/>
        </p:nvSpPr>
        <p:spPr>
          <a:xfrm>
            <a:off x="5623560" y="2194560"/>
            <a:ext cx="5760720" cy="274320"/>
          </a:xfrm>
          <a:prstGeom prst="rect">
            <a:avLst/>
          </a:prstGeom>
          <a:noFill/>
          <a:ln/>
        </p:spPr>
        <p:txBody>
          <a:bodyPr wrap="square" lIns="0" tIns="0" rIns="0" bIns="0" rtlCol="0" anchor="ctr"/>
          <a:lstStyle/>
          <a:p>
            <a:pPr marL="0" indent="0">
              <a:buNone/>
            </a:pPr>
            <a:r>
              <a:rPr lang="en-US" sz="1100" b="1" kern="0" spc="400" dirty="0">
                <a:solidFill>
                  <a:srgbClr val="F59E0B"/>
                </a:solidFill>
                <a:latin typeface="Calibri" pitchFamily="34" charset="0"/>
                <a:ea typeface="Calibri" pitchFamily="34" charset="-122"/>
                <a:cs typeface="Calibri" pitchFamily="34" charset="-120"/>
              </a:rPr>
              <a:t>WHAT TDE ALONE DOESN'T COVER</a:t>
            </a:r>
            <a:endParaRPr lang="en-US" sz="1100" dirty="0"/>
          </a:p>
        </p:txBody>
      </p:sp>
      <p:sp>
        <p:nvSpPr>
          <p:cNvPr id="15" name="Text 12"/>
          <p:cNvSpPr/>
          <p:nvPr/>
        </p:nvSpPr>
        <p:spPr>
          <a:xfrm>
            <a:off x="5623560" y="2514600"/>
            <a:ext cx="5760720" cy="1143000"/>
          </a:xfrm>
          <a:prstGeom prst="rect">
            <a:avLst/>
          </a:prstGeom>
          <a:noFill/>
          <a:ln/>
        </p:spPr>
        <p:txBody>
          <a:bodyPr wrap="square" lIns="0" tIns="0" rIns="0" bIns="0" rtlCol="0" anchor="t"/>
          <a:lstStyle/>
          <a:p>
            <a:pPr marL="342900" indent="-342900">
              <a:spcAft>
                <a:spcPts val="400"/>
              </a:spcAft>
              <a:buSzPct val="100000"/>
              <a:buChar char="■"/>
            </a:pPr>
            <a:r>
              <a:rPr lang="en-US" sz="1200" dirty="0">
                <a:solidFill>
                  <a:srgbClr val="0F172A"/>
                </a:solidFill>
                <a:latin typeface="Calibri" pitchFamily="34" charset="0"/>
                <a:ea typeface="Calibri" pitchFamily="34" charset="-122"/>
                <a:cs typeface="Calibri" pitchFamily="34" charset="-120"/>
              </a:rPr>
              <a:t>Authenticated SQL access — compromised credentials or over-privileged roles</a:t>
            </a:r>
            <a:endParaRPr lang="en-US" sz="1200" dirty="0"/>
          </a:p>
          <a:p>
            <a:pPr marL="342900" indent="-342900">
              <a:spcAft>
                <a:spcPts val="400"/>
              </a:spcAft>
              <a:buSzPct val="100000"/>
              <a:buChar char="■"/>
            </a:pPr>
            <a:r>
              <a:rPr lang="en-US" sz="1200" dirty="0">
                <a:solidFill>
                  <a:srgbClr val="0F172A"/>
                </a:solidFill>
                <a:latin typeface="Calibri" pitchFamily="34" charset="0"/>
                <a:ea typeface="Calibri" pitchFamily="34" charset="-122"/>
                <a:cs typeface="Calibri" pitchFamily="34" charset="-120"/>
              </a:rPr>
              <a:t>Application-tier compromise — data read through legitimate connections</a:t>
            </a:r>
            <a:endParaRPr lang="en-US" sz="1200" dirty="0"/>
          </a:p>
          <a:p>
            <a:pPr marL="342900" indent="-342900">
              <a:spcAft>
                <a:spcPts val="400"/>
              </a:spcAft>
              <a:buSzPct val="100000"/>
              <a:buChar char="■"/>
            </a:pPr>
            <a:r>
              <a:rPr lang="en-US" sz="1200" dirty="0">
                <a:solidFill>
                  <a:srgbClr val="0F172A"/>
                </a:solidFill>
                <a:latin typeface="Calibri" pitchFamily="34" charset="0"/>
                <a:ea typeface="Calibri" pitchFamily="34" charset="-122"/>
                <a:cs typeface="Calibri" pitchFamily="34" charset="-120"/>
              </a:rPr>
              <a:t>In-memory data once pages are loaded into the buffer pool</a:t>
            </a:r>
            <a:endParaRPr lang="en-US" sz="1200" dirty="0"/>
          </a:p>
          <a:p>
            <a:pPr marL="342900" indent="-342900">
              <a:spcAft>
                <a:spcPts val="400"/>
              </a:spcAft>
              <a:buSzPct val="100000"/>
              <a:buChar char="■"/>
            </a:pPr>
            <a:r>
              <a:rPr lang="en-US" sz="1200" dirty="0">
                <a:solidFill>
                  <a:srgbClr val="0F172A"/>
                </a:solidFill>
                <a:latin typeface="Calibri" pitchFamily="34" charset="0"/>
                <a:ea typeface="Calibri" pitchFamily="34" charset="-122"/>
                <a:cs typeface="Calibri" pitchFamily="34" charset="-120"/>
              </a:rPr>
              <a:t>Column-level confidentiality for PII</a:t>
            </a:r>
            <a:r>
              <a:rPr lang="en-US" sz="1200">
                <a:solidFill>
                  <a:srgbClr val="0F172A"/>
                </a:solidFill>
                <a:latin typeface="Calibri" pitchFamily="34" charset="0"/>
                <a:ea typeface="Calibri" pitchFamily="34" charset="-122"/>
                <a:cs typeface="Calibri" pitchFamily="34" charset="-120"/>
              </a:rPr>
              <a:t>, PCI (payment data) </a:t>
            </a:r>
            <a:r>
              <a:rPr lang="en-US" sz="1200" dirty="0">
                <a:solidFill>
                  <a:srgbClr val="0F172A"/>
                </a:solidFill>
                <a:latin typeface="Calibri" pitchFamily="34" charset="0"/>
                <a:ea typeface="Calibri" pitchFamily="34" charset="-122"/>
                <a:cs typeface="Calibri" pitchFamily="34" charset="-120"/>
              </a:rPr>
              <a:t>or credential data</a:t>
            </a:r>
            <a:endParaRPr lang="en-US" sz="1200" dirty="0"/>
          </a:p>
        </p:txBody>
      </p:sp>
      <p:sp>
        <p:nvSpPr>
          <p:cNvPr id="16" name="Shape 13"/>
          <p:cNvSpPr/>
          <p:nvPr/>
        </p:nvSpPr>
        <p:spPr>
          <a:xfrm>
            <a:off x="5349240" y="3931920"/>
            <a:ext cx="6309360" cy="2148840"/>
          </a:xfrm>
          <a:prstGeom prst="rect">
            <a:avLst/>
          </a:prstGeom>
          <a:solidFill>
            <a:srgbClr val="FFFFFF"/>
          </a:solidFill>
          <a:ln w="12700">
            <a:solidFill>
              <a:srgbClr val="E2E8F0"/>
            </a:solidFill>
            <a:prstDash val="solid"/>
          </a:ln>
          <a:effectLst>
            <a:outerShdw blurRad="127000" dist="25400" dir="5400000" algn="bl" rotWithShape="0">
              <a:srgbClr val="0F172A">
                <a:alpha val="10000"/>
              </a:srgbClr>
            </a:outerShdw>
          </a:effectLst>
        </p:spPr>
        <p:txBody>
          <a:bodyPr/>
          <a:lstStyle/>
          <a:p>
            <a:endParaRPr lang="en-US"/>
          </a:p>
        </p:txBody>
      </p:sp>
      <p:sp>
        <p:nvSpPr>
          <p:cNvPr id="17" name="Shape 14"/>
          <p:cNvSpPr/>
          <p:nvPr/>
        </p:nvSpPr>
        <p:spPr>
          <a:xfrm>
            <a:off x="5349240" y="3931920"/>
            <a:ext cx="6309360" cy="109728"/>
          </a:xfrm>
          <a:prstGeom prst="rect">
            <a:avLst/>
          </a:prstGeom>
          <a:solidFill>
            <a:srgbClr val="10B981"/>
          </a:solidFill>
          <a:ln/>
        </p:spPr>
        <p:txBody>
          <a:bodyPr/>
          <a:lstStyle/>
          <a:p>
            <a:endParaRPr lang="en-US"/>
          </a:p>
        </p:txBody>
      </p:sp>
      <p:sp>
        <p:nvSpPr>
          <p:cNvPr id="18" name="Text 15"/>
          <p:cNvSpPr/>
          <p:nvPr/>
        </p:nvSpPr>
        <p:spPr>
          <a:xfrm>
            <a:off x="5623560" y="4206240"/>
            <a:ext cx="5760720" cy="274320"/>
          </a:xfrm>
          <a:prstGeom prst="rect">
            <a:avLst/>
          </a:prstGeom>
          <a:noFill/>
          <a:ln/>
        </p:spPr>
        <p:txBody>
          <a:bodyPr wrap="square" lIns="0" tIns="0" rIns="0" bIns="0" rtlCol="0" anchor="ctr"/>
          <a:lstStyle/>
          <a:p>
            <a:pPr marL="0" indent="0">
              <a:buNone/>
            </a:pPr>
            <a:r>
              <a:rPr lang="en-US" sz="1100" b="1" kern="0" spc="400" dirty="0">
                <a:solidFill>
                  <a:srgbClr val="10B981"/>
                </a:solidFill>
                <a:latin typeface="Calibri" pitchFamily="34" charset="0"/>
                <a:ea typeface="Calibri" pitchFamily="34" charset="-122"/>
                <a:cs typeface="Calibri" pitchFamily="34" charset="-120"/>
              </a:rPr>
              <a:t>COMPENSATING CONTROLS</a:t>
            </a:r>
            <a:endParaRPr lang="en-US" sz="1100" dirty="0"/>
          </a:p>
        </p:txBody>
      </p:sp>
      <p:sp>
        <p:nvSpPr>
          <p:cNvPr id="19" name="Text 16"/>
          <p:cNvSpPr/>
          <p:nvPr/>
        </p:nvSpPr>
        <p:spPr>
          <a:xfrm>
            <a:off x="5623560" y="4526280"/>
            <a:ext cx="2834640" cy="1417320"/>
          </a:xfrm>
          <a:prstGeom prst="rect">
            <a:avLst/>
          </a:prstGeom>
          <a:noFill/>
          <a:ln/>
        </p:spPr>
        <p:txBody>
          <a:bodyPr wrap="square" lIns="0" tIns="0" rIns="0" bIns="0" rtlCol="0" anchor="t"/>
          <a:lstStyle/>
          <a:p>
            <a:pPr marL="342900" indent="-342900">
              <a:spcAft>
                <a:spcPts val="400"/>
              </a:spcAft>
              <a:buSzPct val="100000"/>
              <a:buChar char="■"/>
            </a:pPr>
            <a:r>
              <a:rPr lang="en-US" sz="1150" dirty="0">
                <a:solidFill>
                  <a:srgbClr val="0F172A"/>
                </a:solidFill>
                <a:latin typeface="Calibri" pitchFamily="34" charset="0"/>
                <a:ea typeface="Calibri" pitchFamily="34" charset="-122"/>
                <a:cs typeface="Calibri" pitchFamily="34" charset="-120"/>
              </a:rPr>
              <a:t>Microsoft Entra authentication for SQL</a:t>
            </a:r>
            <a:endParaRPr lang="en-US" sz="1150" dirty="0"/>
          </a:p>
          <a:p>
            <a:pPr marL="342900" indent="-342900">
              <a:spcAft>
                <a:spcPts val="400"/>
              </a:spcAft>
              <a:buSzPct val="100000"/>
              <a:buChar char="■"/>
            </a:pPr>
            <a:r>
              <a:rPr lang="en-US" sz="1150">
                <a:solidFill>
                  <a:srgbClr val="0F172A"/>
                </a:solidFill>
                <a:latin typeface="Calibri" pitchFamily="34" charset="0"/>
                <a:ea typeface="Calibri" pitchFamily="34" charset="-122"/>
                <a:cs typeface="Calibri" pitchFamily="34" charset="-120"/>
              </a:rPr>
              <a:t>Least-privilege: </a:t>
            </a:r>
            <a:r>
              <a:rPr lang="en-US" sz="1150" dirty="0">
                <a:solidFill>
                  <a:srgbClr val="0F172A"/>
                </a:solidFill>
                <a:latin typeface="Calibri" pitchFamily="34" charset="0"/>
                <a:ea typeface="Calibri" pitchFamily="34" charset="-122"/>
                <a:cs typeface="Calibri" pitchFamily="34" charset="-120"/>
              </a:rPr>
              <a:t>SQL RBAC and roles</a:t>
            </a:r>
            <a:endParaRPr lang="en-US" sz="1150" dirty="0"/>
          </a:p>
          <a:p>
            <a:pPr marL="342900" indent="-342900">
              <a:spcAft>
                <a:spcPts val="400"/>
              </a:spcAft>
              <a:buSzPct val="100000"/>
              <a:buChar char="■"/>
            </a:pPr>
            <a:r>
              <a:rPr lang="en-US" sz="1150" dirty="0">
                <a:solidFill>
                  <a:srgbClr val="0F172A"/>
                </a:solidFill>
                <a:latin typeface="Calibri" pitchFamily="34" charset="0"/>
                <a:ea typeface="Calibri" pitchFamily="34" charset="-122"/>
                <a:cs typeface="Calibri" pitchFamily="34" charset="-120"/>
              </a:rPr>
              <a:t>Private Endpoints — no public network access</a:t>
            </a:r>
            <a:endParaRPr lang="en-US" sz="1150" dirty="0"/>
          </a:p>
          <a:p>
            <a:pPr marL="342900" indent="-342900">
              <a:spcAft>
                <a:spcPts val="400"/>
              </a:spcAft>
              <a:buSzPct val="100000"/>
              <a:buChar char="■"/>
            </a:pPr>
            <a:r>
              <a:rPr lang="en-US" sz="1150" dirty="0">
                <a:solidFill>
                  <a:srgbClr val="0F172A"/>
                </a:solidFill>
                <a:latin typeface="Calibri" pitchFamily="34" charset="0"/>
                <a:ea typeface="Calibri" pitchFamily="34" charset="-122"/>
                <a:cs typeface="Calibri" pitchFamily="34" charset="-120"/>
              </a:rPr>
              <a:t>Defender </a:t>
            </a:r>
            <a:r>
              <a:rPr lang="en-US" sz="1150">
                <a:solidFill>
                  <a:srgbClr val="0F172A"/>
                </a:solidFill>
                <a:latin typeface="Calibri" pitchFamily="34" charset="0"/>
                <a:ea typeface="Calibri" pitchFamily="34" charset="-122"/>
                <a:cs typeface="Calibri" pitchFamily="34" charset="-120"/>
              </a:rPr>
              <a:t>for SQ:  </a:t>
            </a:r>
            <a:r>
              <a:rPr lang="en-US" sz="1150" dirty="0">
                <a:solidFill>
                  <a:srgbClr val="0F172A"/>
                </a:solidFill>
                <a:latin typeface="Calibri" pitchFamily="34" charset="0"/>
                <a:ea typeface="Calibri" pitchFamily="34" charset="-122"/>
                <a:cs typeface="Calibri" pitchFamily="34" charset="-120"/>
              </a:rPr>
              <a:t>T</a:t>
            </a:r>
            <a:r>
              <a:rPr lang="en-US" sz="1150">
                <a:solidFill>
                  <a:srgbClr val="0F172A"/>
                </a:solidFill>
                <a:latin typeface="Calibri" pitchFamily="34" charset="0"/>
                <a:ea typeface="Calibri" pitchFamily="34" charset="-122"/>
                <a:cs typeface="Calibri" pitchFamily="34" charset="-120"/>
              </a:rPr>
              <a:t>hreat </a:t>
            </a:r>
            <a:r>
              <a:rPr lang="en-US" sz="1150" dirty="0">
                <a:solidFill>
                  <a:srgbClr val="0F172A"/>
                </a:solidFill>
                <a:latin typeface="Calibri" pitchFamily="34" charset="0"/>
                <a:ea typeface="Calibri" pitchFamily="34" charset="-122"/>
                <a:cs typeface="Calibri" pitchFamily="34" charset="-120"/>
              </a:rPr>
              <a:t>detection</a:t>
            </a:r>
            <a:endParaRPr lang="en-US" sz="1150" dirty="0"/>
          </a:p>
        </p:txBody>
      </p:sp>
      <p:sp>
        <p:nvSpPr>
          <p:cNvPr id="20" name="Text 17"/>
          <p:cNvSpPr/>
          <p:nvPr/>
        </p:nvSpPr>
        <p:spPr>
          <a:xfrm>
            <a:off x="8549640" y="4526280"/>
            <a:ext cx="2834640" cy="1417320"/>
          </a:xfrm>
          <a:prstGeom prst="rect">
            <a:avLst/>
          </a:prstGeom>
          <a:noFill/>
          <a:ln/>
        </p:spPr>
        <p:txBody>
          <a:bodyPr wrap="square" lIns="0" tIns="0" rIns="0" bIns="0" rtlCol="0" anchor="t"/>
          <a:lstStyle/>
          <a:p>
            <a:pPr marL="342900" indent="-342900">
              <a:spcAft>
                <a:spcPts val="400"/>
              </a:spcAft>
              <a:buSzPct val="100000"/>
              <a:buChar char="■"/>
            </a:pPr>
            <a:r>
              <a:rPr lang="en-US" sz="1150" dirty="0">
                <a:solidFill>
                  <a:srgbClr val="0F172A"/>
                </a:solidFill>
                <a:latin typeface="Calibri" pitchFamily="34" charset="0"/>
                <a:ea typeface="Calibri" pitchFamily="34" charset="-122"/>
                <a:cs typeface="Calibri" pitchFamily="34" charset="-120"/>
              </a:rPr>
              <a:t>Auditing streamed to Log Analytics / Sentinel</a:t>
            </a:r>
            <a:endParaRPr lang="en-US" sz="1150" dirty="0"/>
          </a:p>
          <a:p>
            <a:pPr marL="342900" indent="-342900">
              <a:spcAft>
                <a:spcPts val="400"/>
              </a:spcAft>
              <a:buSzPct val="100000"/>
              <a:buChar char="■"/>
            </a:pPr>
            <a:r>
              <a:rPr lang="en-US" sz="1150" dirty="0">
                <a:solidFill>
                  <a:srgbClr val="0F172A"/>
                </a:solidFill>
                <a:latin typeface="Calibri" pitchFamily="34" charset="0"/>
                <a:ea typeface="Calibri" pitchFamily="34" charset="-122"/>
                <a:cs typeface="Calibri" pitchFamily="34" charset="-120"/>
              </a:rPr>
              <a:t>Always Encrypted for sensitive columns</a:t>
            </a:r>
            <a:endParaRPr lang="en-US" sz="1150" dirty="0"/>
          </a:p>
          <a:p>
            <a:pPr marL="342900" indent="-342900">
              <a:spcAft>
                <a:spcPts val="400"/>
              </a:spcAft>
              <a:buSzPct val="100000"/>
              <a:buChar char="■"/>
            </a:pPr>
            <a:r>
              <a:rPr lang="en-US" sz="1150" dirty="0">
                <a:solidFill>
                  <a:srgbClr val="0F172A"/>
                </a:solidFill>
                <a:latin typeface="Calibri" pitchFamily="34" charset="0"/>
                <a:ea typeface="Calibri" pitchFamily="34" charset="-122"/>
                <a:cs typeface="Calibri" pitchFamily="34" charset="-120"/>
              </a:rPr>
              <a:t>Dynamic Data Masking on read paths</a:t>
            </a:r>
            <a:endParaRPr lang="en-US" sz="1150" dirty="0"/>
          </a:p>
          <a:p>
            <a:pPr marL="342900" indent="-342900">
              <a:spcAft>
                <a:spcPts val="400"/>
              </a:spcAft>
              <a:buSzPct val="100000"/>
              <a:buChar char="■"/>
            </a:pPr>
            <a:r>
              <a:rPr lang="en-US" sz="1150" dirty="0">
                <a:solidFill>
                  <a:srgbClr val="0F172A"/>
                </a:solidFill>
                <a:latin typeface="Calibri" pitchFamily="34" charset="0"/>
                <a:ea typeface="Calibri" pitchFamily="34" charset="-122"/>
                <a:cs typeface="Calibri" pitchFamily="34" charset="-120"/>
              </a:rPr>
              <a:t>Managed Identity for app-to-SQL access</a:t>
            </a:r>
            <a:endParaRPr lang="en-US" sz="1150" dirty="0"/>
          </a:p>
        </p:txBody>
      </p:sp>
      <p:sp>
        <p:nvSpPr>
          <p:cNvPr id="21" name="Text 18"/>
          <p:cNvSpPr/>
          <p:nvPr/>
        </p:nvSpPr>
        <p:spPr>
          <a:xfrm>
            <a:off x="548640" y="6473952"/>
            <a:ext cx="7315200" cy="274320"/>
          </a:xfrm>
          <a:prstGeom prst="rect">
            <a:avLst/>
          </a:prstGeom>
          <a:noFill/>
          <a:ln/>
        </p:spPr>
        <p:txBody>
          <a:bodyPr wrap="square" lIns="0" tIns="0" rIns="0" bIns="0" rtlCol="0" anchor="ctr"/>
          <a:lstStyle/>
          <a:p>
            <a:pPr marL="0" indent="0">
              <a:buNone/>
            </a:pPr>
            <a:r>
              <a:rPr lang="en-US" sz="900" dirty="0">
                <a:solidFill>
                  <a:srgbClr val="94A3B8"/>
                </a:solidFill>
                <a:latin typeface="Calibri" pitchFamily="34" charset="0"/>
                <a:ea typeface="Calibri" pitchFamily="34" charset="-122"/>
                <a:cs typeface="Calibri" pitchFamily="34" charset="-120"/>
              </a:rPr>
              <a:t>Azure Web Application Security Design</a:t>
            </a:r>
            <a:endParaRPr lang="en-US" sz="900" dirty="0"/>
          </a:p>
        </p:txBody>
      </p:sp>
      <p:sp>
        <p:nvSpPr>
          <p:cNvPr id="22" name="Text 19"/>
          <p:cNvSpPr/>
          <p:nvPr/>
        </p:nvSpPr>
        <p:spPr>
          <a:xfrm>
            <a:off x="7985455" y="6473952"/>
            <a:ext cx="3657600" cy="274320"/>
          </a:xfrm>
          <a:prstGeom prst="rect">
            <a:avLst/>
          </a:prstGeom>
          <a:noFill/>
          <a:ln/>
        </p:spPr>
        <p:txBody>
          <a:bodyPr wrap="square" lIns="0" tIns="0" rIns="0" bIns="0"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10</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548640" y="384048"/>
            <a:ext cx="502920" cy="502920"/>
          </a:xfrm>
          <a:prstGeom prst="ellipse">
            <a:avLst/>
          </a:prstGeom>
          <a:solidFill>
            <a:srgbClr val="06B6D4"/>
          </a:solidFill>
          <a:ln/>
        </p:spPr>
        <p:txBody>
          <a:bodyPr/>
          <a:lstStyle/>
          <a:p>
            <a:endParaRPr lang="en-US"/>
          </a:p>
        </p:txBody>
      </p:sp>
      <p:sp>
        <p:nvSpPr>
          <p:cNvPr id="3" name="Text 1"/>
          <p:cNvSpPr/>
          <p:nvPr/>
        </p:nvSpPr>
        <p:spPr>
          <a:xfrm>
            <a:off x="548640" y="384048"/>
            <a:ext cx="502920" cy="502920"/>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04</a:t>
            </a:r>
            <a:endParaRPr lang="en-US" sz="1800" dirty="0"/>
          </a:p>
        </p:txBody>
      </p:sp>
      <p:sp>
        <p:nvSpPr>
          <p:cNvPr id="4" name="Text 2"/>
          <p:cNvSpPr/>
          <p:nvPr/>
        </p:nvSpPr>
        <p:spPr>
          <a:xfrm>
            <a:off x="1188720" y="384048"/>
            <a:ext cx="8229600" cy="274320"/>
          </a:xfrm>
          <a:prstGeom prst="rect">
            <a:avLst/>
          </a:prstGeom>
          <a:noFill/>
          <a:ln/>
        </p:spPr>
        <p:txBody>
          <a:bodyPr wrap="square" lIns="0" tIns="0" rIns="0" bIns="0" rtlCol="0" anchor="ctr"/>
          <a:lstStyle/>
          <a:p>
            <a:pPr marL="0" indent="0">
              <a:buNone/>
            </a:pPr>
            <a:r>
              <a:rPr lang="en-US" sz="1100" b="1" kern="0" spc="400" dirty="0">
                <a:solidFill>
                  <a:srgbClr val="06B6D4"/>
                </a:solidFill>
                <a:latin typeface="Calibri" pitchFamily="34" charset="0"/>
                <a:ea typeface="Calibri" pitchFamily="34" charset="-122"/>
                <a:cs typeface="Calibri" pitchFamily="34" charset="-120"/>
              </a:rPr>
              <a:t>RISK DOMAIN 4</a:t>
            </a:r>
            <a:endParaRPr lang="en-US" sz="1100" dirty="0"/>
          </a:p>
        </p:txBody>
      </p:sp>
      <p:sp>
        <p:nvSpPr>
          <p:cNvPr id="5" name="Text 3"/>
          <p:cNvSpPr/>
          <p:nvPr/>
        </p:nvSpPr>
        <p:spPr>
          <a:xfrm>
            <a:off x="1188720" y="640080"/>
            <a:ext cx="10515600" cy="640080"/>
          </a:xfrm>
          <a:prstGeom prst="rect">
            <a:avLst/>
          </a:prstGeom>
          <a:noFill/>
          <a:ln/>
        </p:spPr>
        <p:txBody>
          <a:bodyPr wrap="square" lIns="0" tIns="0" rIns="0" bIns="0" rtlCol="0" anchor="ctr"/>
          <a:lstStyle/>
          <a:p>
            <a:pPr marL="0" indent="0">
              <a:buNone/>
            </a:pPr>
            <a:r>
              <a:rPr lang="en-US" sz="2800" b="1" dirty="0">
                <a:solidFill>
                  <a:srgbClr val="0F172A"/>
                </a:solidFill>
                <a:latin typeface="Calibri" pitchFamily="34" charset="0"/>
                <a:ea typeface="Calibri" pitchFamily="34" charset="-122"/>
                <a:cs typeface="Calibri" pitchFamily="34" charset="-120"/>
              </a:rPr>
              <a:t>Denial-of-service (DoS / DDoS) attacks</a:t>
            </a:r>
            <a:endParaRPr lang="en-US" sz="2800" dirty="0"/>
          </a:p>
        </p:txBody>
      </p:sp>
      <p:sp>
        <p:nvSpPr>
          <p:cNvPr id="6" name="Shape 4"/>
          <p:cNvSpPr/>
          <p:nvPr/>
        </p:nvSpPr>
        <p:spPr>
          <a:xfrm>
            <a:off x="548640" y="1508760"/>
            <a:ext cx="3749040" cy="4754880"/>
          </a:xfrm>
          <a:prstGeom prst="rect">
            <a:avLst/>
          </a:prstGeom>
          <a:solidFill>
            <a:srgbClr val="FFFFFF"/>
          </a:solidFill>
          <a:ln w="12700">
            <a:solidFill>
              <a:srgbClr val="E2E8F0"/>
            </a:solidFill>
            <a:prstDash val="solid"/>
          </a:ln>
          <a:effectLst>
            <a:outerShdw blurRad="127000" dist="25400" dir="5400000" algn="bl" rotWithShape="0">
              <a:srgbClr val="0F172A">
                <a:alpha val="10000"/>
              </a:srgbClr>
            </a:outerShdw>
          </a:effectLst>
        </p:spPr>
        <p:txBody>
          <a:bodyPr/>
          <a:lstStyle/>
          <a:p>
            <a:endParaRPr lang="en-US"/>
          </a:p>
        </p:txBody>
      </p:sp>
      <p:sp>
        <p:nvSpPr>
          <p:cNvPr id="7" name="Shape 5"/>
          <p:cNvSpPr/>
          <p:nvPr/>
        </p:nvSpPr>
        <p:spPr>
          <a:xfrm>
            <a:off x="548640" y="1508760"/>
            <a:ext cx="3749040" cy="109728"/>
          </a:xfrm>
          <a:prstGeom prst="rect">
            <a:avLst/>
          </a:prstGeom>
          <a:solidFill>
            <a:srgbClr val="EF4444"/>
          </a:solidFill>
          <a:ln/>
        </p:spPr>
        <p:txBody>
          <a:bodyPr/>
          <a:lstStyle/>
          <a:p>
            <a:endParaRPr lang="en-US"/>
          </a:p>
        </p:txBody>
      </p:sp>
      <p:sp>
        <p:nvSpPr>
          <p:cNvPr id="8" name="Text 6"/>
          <p:cNvSpPr/>
          <p:nvPr/>
        </p:nvSpPr>
        <p:spPr>
          <a:xfrm>
            <a:off x="822960" y="1783080"/>
            <a:ext cx="1828800" cy="274320"/>
          </a:xfrm>
          <a:prstGeom prst="rect">
            <a:avLst/>
          </a:prstGeom>
          <a:noFill/>
          <a:ln/>
        </p:spPr>
        <p:txBody>
          <a:bodyPr wrap="square" lIns="0" tIns="0" rIns="0" bIns="0" rtlCol="0" anchor="ctr"/>
          <a:lstStyle/>
          <a:p>
            <a:pPr marL="0" indent="0">
              <a:buNone/>
            </a:pPr>
            <a:r>
              <a:rPr lang="en-US" sz="1100" b="1" kern="0" spc="400" dirty="0">
                <a:solidFill>
                  <a:srgbClr val="EF4444"/>
                </a:solidFill>
                <a:latin typeface="Calibri" pitchFamily="34" charset="0"/>
                <a:ea typeface="Calibri" pitchFamily="34" charset="-122"/>
                <a:cs typeface="Calibri" pitchFamily="34" charset="-120"/>
              </a:rPr>
              <a:t>RISKS</a:t>
            </a:r>
            <a:endParaRPr lang="en-US" sz="1100" dirty="0"/>
          </a:p>
        </p:txBody>
      </p:sp>
      <p:sp>
        <p:nvSpPr>
          <p:cNvPr id="9" name="Text 7"/>
          <p:cNvSpPr/>
          <p:nvPr/>
        </p:nvSpPr>
        <p:spPr>
          <a:xfrm>
            <a:off x="822960" y="2057400"/>
            <a:ext cx="3200400" cy="365760"/>
          </a:xfrm>
          <a:prstGeom prst="rect">
            <a:avLst/>
          </a:prstGeom>
          <a:noFill/>
          <a:ln/>
        </p:spPr>
        <p:txBody>
          <a:bodyPr wrap="square" lIns="0" tIns="0" rIns="0" bIns="0" rtlCol="0" anchor="ctr"/>
          <a:lstStyle/>
          <a:p>
            <a:pPr marL="0" indent="0">
              <a:buNone/>
            </a:pPr>
            <a:r>
              <a:rPr lang="en-US" sz="1400" b="1" dirty="0">
                <a:solidFill>
                  <a:srgbClr val="0F172A"/>
                </a:solidFill>
                <a:latin typeface="Calibri" pitchFamily="34" charset="0"/>
                <a:ea typeface="Calibri" pitchFamily="34" charset="-122"/>
                <a:cs typeface="Calibri" pitchFamily="34" charset="-120"/>
              </a:rPr>
              <a:t>What we're defending against</a:t>
            </a:r>
            <a:endParaRPr lang="en-US" sz="1400" dirty="0"/>
          </a:p>
        </p:txBody>
      </p:sp>
      <p:sp>
        <p:nvSpPr>
          <p:cNvPr id="10" name="Text 8"/>
          <p:cNvSpPr/>
          <p:nvPr/>
        </p:nvSpPr>
        <p:spPr>
          <a:xfrm>
            <a:off x="822960" y="2560320"/>
            <a:ext cx="3200400" cy="3474720"/>
          </a:xfrm>
          <a:prstGeom prst="rect">
            <a:avLst/>
          </a:prstGeom>
          <a:noFill/>
          <a:ln/>
        </p:spPr>
        <p:txBody>
          <a:bodyPr wrap="square" lIns="0" tIns="0" rIns="0" bIns="0" rtlCol="0" anchor="t"/>
          <a:lstStyle/>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Service outages and resource exhaustion</a:t>
            </a:r>
            <a:endParaRPr lang="en-US" sz="1250" dirty="0"/>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API abuse and credential stuffing</a:t>
            </a:r>
            <a:endParaRPr lang="en-US" sz="1250" dirty="0"/>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Layer-7 HTTP floods bypassing L3/L4 defenses</a:t>
            </a:r>
            <a:endParaRPr lang="en-US" sz="1250" dirty="0"/>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Burst traffic against unscaled tiers</a:t>
            </a:r>
            <a:endParaRPr lang="en-US" sz="1250" dirty="0"/>
          </a:p>
        </p:txBody>
      </p:sp>
      <p:sp>
        <p:nvSpPr>
          <p:cNvPr id="11" name="Shape 9"/>
          <p:cNvSpPr/>
          <p:nvPr/>
        </p:nvSpPr>
        <p:spPr>
          <a:xfrm>
            <a:off x="4434840" y="1508760"/>
            <a:ext cx="3749040" cy="4754880"/>
          </a:xfrm>
          <a:prstGeom prst="rect">
            <a:avLst/>
          </a:prstGeom>
          <a:solidFill>
            <a:srgbClr val="FFFFFF"/>
          </a:solidFill>
          <a:ln w="12700">
            <a:solidFill>
              <a:srgbClr val="E2E8F0"/>
            </a:solidFill>
            <a:prstDash val="solid"/>
          </a:ln>
          <a:effectLst>
            <a:outerShdw blurRad="127000" dist="25400" dir="5400000" algn="bl" rotWithShape="0">
              <a:srgbClr val="0F172A">
                <a:alpha val="10000"/>
              </a:srgbClr>
            </a:outerShdw>
          </a:effectLst>
        </p:spPr>
        <p:txBody>
          <a:bodyPr/>
          <a:lstStyle/>
          <a:p>
            <a:endParaRPr lang="en-US"/>
          </a:p>
        </p:txBody>
      </p:sp>
      <p:sp>
        <p:nvSpPr>
          <p:cNvPr id="12" name="Shape 10"/>
          <p:cNvSpPr/>
          <p:nvPr/>
        </p:nvSpPr>
        <p:spPr>
          <a:xfrm>
            <a:off x="4434840" y="1508760"/>
            <a:ext cx="3749040" cy="109728"/>
          </a:xfrm>
          <a:prstGeom prst="rect">
            <a:avLst/>
          </a:prstGeom>
          <a:solidFill>
            <a:srgbClr val="06B6D4"/>
          </a:solidFill>
          <a:ln/>
        </p:spPr>
        <p:txBody>
          <a:bodyPr/>
          <a:lstStyle/>
          <a:p>
            <a:endParaRPr lang="en-US"/>
          </a:p>
        </p:txBody>
      </p:sp>
      <p:sp>
        <p:nvSpPr>
          <p:cNvPr id="13" name="Text 11"/>
          <p:cNvSpPr/>
          <p:nvPr/>
        </p:nvSpPr>
        <p:spPr>
          <a:xfrm>
            <a:off x="4709160" y="1783080"/>
            <a:ext cx="2743200" cy="274320"/>
          </a:xfrm>
          <a:prstGeom prst="rect">
            <a:avLst/>
          </a:prstGeom>
          <a:noFill/>
          <a:ln/>
        </p:spPr>
        <p:txBody>
          <a:bodyPr wrap="square" lIns="0" tIns="0" rIns="0" bIns="0" rtlCol="0" anchor="ctr"/>
          <a:lstStyle/>
          <a:p>
            <a:pPr marL="0" indent="0">
              <a:buNone/>
            </a:pPr>
            <a:r>
              <a:rPr lang="en-US" sz="1100" b="1" kern="0" spc="400" dirty="0">
                <a:solidFill>
                  <a:srgbClr val="06B6D4"/>
                </a:solidFill>
                <a:latin typeface="Calibri" pitchFamily="34" charset="0"/>
                <a:ea typeface="Calibri" pitchFamily="34" charset="-122"/>
                <a:cs typeface="Calibri" pitchFamily="34" charset="-120"/>
              </a:rPr>
              <a:t>AZURE CONTROLS</a:t>
            </a:r>
            <a:endParaRPr lang="en-US" sz="1100" dirty="0"/>
          </a:p>
        </p:txBody>
      </p:sp>
      <p:sp>
        <p:nvSpPr>
          <p:cNvPr id="14" name="Text 12"/>
          <p:cNvSpPr/>
          <p:nvPr/>
        </p:nvSpPr>
        <p:spPr>
          <a:xfrm>
            <a:off x="4709160" y="2057400"/>
            <a:ext cx="3200400" cy="365760"/>
          </a:xfrm>
          <a:prstGeom prst="rect">
            <a:avLst/>
          </a:prstGeom>
          <a:noFill/>
          <a:ln/>
        </p:spPr>
        <p:txBody>
          <a:bodyPr wrap="square" lIns="0" tIns="0" rIns="0" bIns="0" rtlCol="0" anchor="ctr"/>
          <a:lstStyle/>
          <a:p>
            <a:pPr marL="0" indent="0">
              <a:buNone/>
            </a:pPr>
            <a:r>
              <a:rPr lang="en-US" sz="1400" b="1" dirty="0">
                <a:solidFill>
                  <a:srgbClr val="0F172A"/>
                </a:solidFill>
                <a:latin typeface="Calibri" pitchFamily="34" charset="0"/>
                <a:ea typeface="Calibri" pitchFamily="34" charset="-122"/>
                <a:cs typeface="Calibri" pitchFamily="34" charset="-120"/>
              </a:rPr>
              <a:t>Recommended services &amp; policies</a:t>
            </a:r>
            <a:endParaRPr lang="en-US" sz="1400" dirty="0"/>
          </a:p>
        </p:txBody>
      </p:sp>
      <p:sp>
        <p:nvSpPr>
          <p:cNvPr id="15" name="Text 13"/>
          <p:cNvSpPr/>
          <p:nvPr/>
        </p:nvSpPr>
        <p:spPr>
          <a:xfrm>
            <a:off x="4709160" y="2560320"/>
            <a:ext cx="3200400" cy="3474720"/>
          </a:xfrm>
          <a:prstGeom prst="rect">
            <a:avLst/>
          </a:prstGeom>
          <a:noFill/>
          <a:ln/>
        </p:spPr>
        <p:txBody>
          <a:bodyPr wrap="square" lIns="0" tIns="0" rIns="0" bIns="0" rtlCol="0" anchor="t"/>
          <a:lstStyle/>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Azure Front Door global filtering</a:t>
            </a:r>
            <a:endParaRPr lang="en-US" sz="1250" dirty="0"/>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Azure DDoS Protection Standard</a:t>
            </a:r>
            <a:endParaRPr lang="en-US" sz="1250" dirty="0"/>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WAF rate limiting per IP and per API</a:t>
            </a:r>
            <a:endParaRPr lang="en-US" sz="1250" dirty="0"/>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CDN caching for static and public content</a:t>
            </a:r>
            <a:endParaRPr lang="en-US" sz="1250" dirty="0"/>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App Service autoscaling (built-in)</a:t>
            </a:r>
            <a:endParaRPr lang="en-US" sz="1250" dirty="0"/>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Multi-region failover and load balancing</a:t>
            </a:r>
            <a:endParaRPr lang="en-US" sz="1250" dirty="0"/>
          </a:p>
        </p:txBody>
      </p:sp>
      <p:sp>
        <p:nvSpPr>
          <p:cNvPr id="16" name="Shape 14"/>
          <p:cNvSpPr/>
          <p:nvPr/>
        </p:nvSpPr>
        <p:spPr>
          <a:xfrm>
            <a:off x="8321040" y="1508760"/>
            <a:ext cx="3337560" cy="4754880"/>
          </a:xfrm>
          <a:prstGeom prst="rect">
            <a:avLst/>
          </a:prstGeom>
          <a:solidFill>
            <a:srgbClr val="0F1729"/>
          </a:solidFill>
          <a:ln/>
          <a:effectLst>
            <a:outerShdw blurRad="177800" dist="38100" dir="5400000" algn="bl" rotWithShape="0">
              <a:srgbClr val="0F172A">
                <a:alpha val="14000"/>
              </a:srgbClr>
            </a:outerShdw>
          </a:effectLst>
        </p:spPr>
        <p:txBody>
          <a:bodyPr/>
          <a:lstStyle/>
          <a:p>
            <a:endParaRPr lang="en-US"/>
          </a:p>
        </p:txBody>
      </p:sp>
      <p:sp>
        <p:nvSpPr>
          <p:cNvPr id="17" name="Shape 15"/>
          <p:cNvSpPr/>
          <p:nvPr/>
        </p:nvSpPr>
        <p:spPr>
          <a:xfrm>
            <a:off x="8321040" y="1508760"/>
            <a:ext cx="3337560" cy="109728"/>
          </a:xfrm>
          <a:prstGeom prst="rect">
            <a:avLst/>
          </a:prstGeom>
          <a:solidFill>
            <a:srgbClr val="10B981"/>
          </a:solidFill>
          <a:ln/>
        </p:spPr>
        <p:txBody>
          <a:bodyPr/>
          <a:lstStyle/>
          <a:p>
            <a:endParaRPr lang="en-US"/>
          </a:p>
        </p:txBody>
      </p:sp>
      <p:sp>
        <p:nvSpPr>
          <p:cNvPr id="18" name="Text 16"/>
          <p:cNvSpPr/>
          <p:nvPr/>
        </p:nvSpPr>
        <p:spPr>
          <a:xfrm>
            <a:off x="8595360" y="1783080"/>
            <a:ext cx="2743200" cy="274320"/>
          </a:xfrm>
          <a:prstGeom prst="rect">
            <a:avLst/>
          </a:prstGeom>
          <a:noFill/>
          <a:ln/>
        </p:spPr>
        <p:txBody>
          <a:bodyPr wrap="square" lIns="0" tIns="0" rIns="0" bIns="0" rtlCol="0" anchor="ctr"/>
          <a:lstStyle/>
          <a:p>
            <a:pPr marL="0" indent="0">
              <a:buNone/>
            </a:pPr>
            <a:r>
              <a:rPr lang="en-US" sz="1100" b="1" kern="0" spc="400" dirty="0">
                <a:solidFill>
                  <a:srgbClr val="10B981"/>
                </a:solidFill>
                <a:latin typeface="Calibri" pitchFamily="34" charset="0"/>
                <a:ea typeface="Calibri" pitchFamily="34" charset="-122"/>
                <a:cs typeface="Calibri" pitchFamily="34" charset="-120"/>
              </a:rPr>
              <a:t>IMPLEMENTATION</a:t>
            </a:r>
            <a:endParaRPr lang="en-US" sz="1100" dirty="0"/>
          </a:p>
        </p:txBody>
      </p:sp>
      <p:sp>
        <p:nvSpPr>
          <p:cNvPr id="19" name="Text 17"/>
          <p:cNvSpPr/>
          <p:nvPr/>
        </p:nvSpPr>
        <p:spPr>
          <a:xfrm>
            <a:off x="8595360" y="2057400"/>
            <a:ext cx="2788920" cy="365760"/>
          </a:xfrm>
          <a:prstGeom prst="rect">
            <a:avLst/>
          </a:prstGeom>
          <a:noFill/>
          <a:ln/>
        </p:spPr>
        <p:txBody>
          <a:bodyPr wrap="square" lIns="0" tIns="0" rIns="0" bIns="0" rtlCol="0" anchor="ctr"/>
          <a:lstStyle/>
          <a:p>
            <a:pPr marL="0" indent="0">
              <a:buNone/>
            </a:pPr>
            <a:r>
              <a:rPr lang="en-US" sz="1400" b="1" dirty="0">
                <a:solidFill>
                  <a:srgbClr val="FFFFFF"/>
                </a:solidFill>
                <a:latin typeface="Calibri" pitchFamily="34" charset="0"/>
                <a:ea typeface="Calibri" pitchFamily="34" charset="-122"/>
                <a:cs typeface="Calibri" pitchFamily="34" charset="-120"/>
              </a:rPr>
              <a:t>Step-by-step actions</a:t>
            </a:r>
            <a:endParaRPr lang="en-US" sz="1400" dirty="0"/>
          </a:p>
        </p:txBody>
      </p:sp>
      <p:sp>
        <p:nvSpPr>
          <p:cNvPr id="20" name="Shape 18"/>
          <p:cNvSpPr/>
          <p:nvPr/>
        </p:nvSpPr>
        <p:spPr>
          <a:xfrm>
            <a:off x="8595360" y="2606040"/>
            <a:ext cx="320040" cy="320040"/>
          </a:xfrm>
          <a:prstGeom prst="ellipse">
            <a:avLst/>
          </a:prstGeom>
          <a:solidFill>
            <a:srgbClr val="10B981"/>
          </a:solidFill>
          <a:ln/>
        </p:spPr>
        <p:txBody>
          <a:bodyPr/>
          <a:lstStyle/>
          <a:p>
            <a:endParaRPr lang="en-US"/>
          </a:p>
        </p:txBody>
      </p:sp>
      <p:sp>
        <p:nvSpPr>
          <p:cNvPr id="21" name="Text 19"/>
          <p:cNvSpPr/>
          <p:nvPr/>
        </p:nvSpPr>
        <p:spPr>
          <a:xfrm>
            <a:off x="8595360" y="2606040"/>
            <a:ext cx="320040"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1</a:t>
            </a:r>
            <a:endParaRPr lang="en-US" sz="1100" dirty="0"/>
          </a:p>
        </p:txBody>
      </p:sp>
      <p:sp>
        <p:nvSpPr>
          <p:cNvPr id="22" name="Text 20"/>
          <p:cNvSpPr/>
          <p:nvPr/>
        </p:nvSpPr>
        <p:spPr>
          <a:xfrm>
            <a:off x="9006840" y="2560320"/>
            <a:ext cx="2423160" cy="667512"/>
          </a:xfrm>
          <a:prstGeom prst="rect">
            <a:avLst/>
          </a:prstGeom>
          <a:noFill/>
          <a:ln/>
        </p:spPr>
        <p:txBody>
          <a:bodyPr wrap="square" lIns="0" tIns="0" rIns="0" bIns="0" rtlCol="0" anchor="t"/>
          <a:lstStyle/>
          <a:p>
            <a:pPr marL="0" indent="0">
              <a:buNone/>
            </a:pPr>
            <a:r>
              <a:rPr lang="en-US" sz="1150" dirty="0">
                <a:solidFill>
                  <a:srgbClr val="FFFFFF"/>
                </a:solidFill>
                <a:latin typeface="Calibri" pitchFamily="34" charset="0"/>
                <a:ea typeface="Calibri" pitchFamily="34" charset="-122"/>
                <a:cs typeface="Calibri" pitchFamily="34" charset="-120"/>
              </a:rPr>
              <a:t>Enable Azure Front Door for global traffic filtering and edge L3/L4 DDoS mitigation.</a:t>
            </a:r>
            <a:endParaRPr lang="en-US" sz="1150" dirty="0"/>
          </a:p>
        </p:txBody>
      </p:sp>
      <p:sp>
        <p:nvSpPr>
          <p:cNvPr id="23" name="Shape 21"/>
          <p:cNvSpPr/>
          <p:nvPr/>
        </p:nvSpPr>
        <p:spPr>
          <a:xfrm>
            <a:off x="8595360" y="3319272"/>
            <a:ext cx="320040" cy="320040"/>
          </a:xfrm>
          <a:prstGeom prst="ellipse">
            <a:avLst/>
          </a:prstGeom>
          <a:solidFill>
            <a:srgbClr val="10B981"/>
          </a:solidFill>
          <a:ln/>
        </p:spPr>
        <p:txBody>
          <a:bodyPr/>
          <a:lstStyle/>
          <a:p>
            <a:endParaRPr lang="en-US"/>
          </a:p>
        </p:txBody>
      </p:sp>
      <p:sp>
        <p:nvSpPr>
          <p:cNvPr id="24" name="Text 22"/>
          <p:cNvSpPr/>
          <p:nvPr/>
        </p:nvSpPr>
        <p:spPr>
          <a:xfrm>
            <a:off x="8595360" y="3319272"/>
            <a:ext cx="320040"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2</a:t>
            </a:r>
            <a:endParaRPr lang="en-US" sz="1100" dirty="0"/>
          </a:p>
        </p:txBody>
      </p:sp>
      <p:sp>
        <p:nvSpPr>
          <p:cNvPr id="25" name="Text 23"/>
          <p:cNvSpPr/>
          <p:nvPr/>
        </p:nvSpPr>
        <p:spPr>
          <a:xfrm>
            <a:off x="9006840" y="3273552"/>
            <a:ext cx="2423160" cy="667512"/>
          </a:xfrm>
          <a:prstGeom prst="rect">
            <a:avLst/>
          </a:prstGeom>
          <a:noFill/>
          <a:ln/>
        </p:spPr>
        <p:txBody>
          <a:bodyPr wrap="square" lIns="0" tIns="0" rIns="0" bIns="0" rtlCol="0" anchor="t"/>
          <a:lstStyle/>
          <a:p>
            <a:pPr marL="0" indent="0">
              <a:buNone/>
            </a:pPr>
            <a:r>
              <a:rPr lang="en-US" sz="1150" dirty="0">
                <a:solidFill>
                  <a:srgbClr val="FFFFFF"/>
                </a:solidFill>
                <a:latin typeface="Calibri" pitchFamily="34" charset="0"/>
                <a:ea typeface="Calibri" pitchFamily="34" charset="-122"/>
                <a:cs typeface="Calibri" pitchFamily="34" charset="-120"/>
              </a:rPr>
              <a:t>Configure WAF rate limiting (e.g., 100 req/min per IP, plus API-specific thresholds).</a:t>
            </a:r>
            <a:endParaRPr lang="en-US" sz="1150" dirty="0"/>
          </a:p>
        </p:txBody>
      </p:sp>
      <p:sp>
        <p:nvSpPr>
          <p:cNvPr id="26" name="Shape 24"/>
          <p:cNvSpPr/>
          <p:nvPr/>
        </p:nvSpPr>
        <p:spPr>
          <a:xfrm>
            <a:off x="8595360" y="4032504"/>
            <a:ext cx="320040" cy="320040"/>
          </a:xfrm>
          <a:prstGeom prst="ellipse">
            <a:avLst/>
          </a:prstGeom>
          <a:solidFill>
            <a:srgbClr val="10B981"/>
          </a:solidFill>
          <a:ln/>
        </p:spPr>
        <p:txBody>
          <a:bodyPr/>
          <a:lstStyle/>
          <a:p>
            <a:endParaRPr lang="en-US"/>
          </a:p>
        </p:txBody>
      </p:sp>
      <p:sp>
        <p:nvSpPr>
          <p:cNvPr id="27" name="Text 25"/>
          <p:cNvSpPr/>
          <p:nvPr/>
        </p:nvSpPr>
        <p:spPr>
          <a:xfrm>
            <a:off x="8595360" y="4032504"/>
            <a:ext cx="320040"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3</a:t>
            </a:r>
            <a:endParaRPr lang="en-US" sz="1100" dirty="0"/>
          </a:p>
        </p:txBody>
      </p:sp>
      <p:sp>
        <p:nvSpPr>
          <p:cNvPr id="28" name="Text 26"/>
          <p:cNvSpPr/>
          <p:nvPr/>
        </p:nvSpPr>
        <p:spPr>
          <a:xfrm>
            <a:off x="9006840" y="3986784"/>
            <a:ext cx="2423160" cy="667512"/>
          </a:xfrm>
          <a:prstGeom prst="rect">
            <a:avLst/>
          </a:prstGeom>
          <a:noFill/>
          <a:ln/>
        </p:spPr>
        <p:txBody>
          <a:bodyPr wrap="square" lIns="0" tIns="0" rIns="0" bIns="0" rtlCol="0" anchor="t"/>
          <a:lstStyle/>
          <a:p>
            <a:pPr marL="0" indent="0">
              <a:buNone/>
            </a:pPr>
            <a:r>
              <a:rPr lang="en-US" sz="1150" dirty="0">
                <a:solidFill>
                  <a:srgbClr val="FFFFFF"/>
                </a:solidFill>
                <a:latin typeface="Calibri" pitchFamily="34" charset="0"/>
                <a:ea typeface="Calibri" pitchFamily="34" charset="-122"/>
                <a:cs typeface="Calibri" pitchFamily="34" charset="-120"/>
              </a:rPr>
              <a:t>Enable App Service autoscaling rules tied to CPU, memory, and request thresholds.</a:t>
            </a:r>
            <a:endParaRPr lang="en-US" sz="1150" dirty="0"/>
          </a:p>
        </p:txBody>
      </p:sp>
      <p:sp>
        <p:nvSpPr>
          <p:cNvPr id="29" name="Shape 27"/>
          <p:cNvSpPr/>
          <p:nvPr/>
        </p:nvSpPr>
        <p:spPr>
          <a:xfrm>
            <a:off x="8595360" y="4745736"/>
            <a:ext cx="320040" cy="320040"/>
          </a:xfrm>
          <a:prstGeom prst="ellipse">
            <a:avLst/>
          </a:prstGeom>
          <a:solidFill>
            <a:srgbClr val="10B981"/>
          </a:solidFill>
          <a:ln/>
        </p:spPr>
        <p:txBody>
          <a:bodyPr/>
          <a:lstStyle/>
          <a:p>
            <a:endParaRPr lang="en-US"/>
          </a:p>
        </p:txBody>
      </p:sp>
      <p:sp>
        <p:nvSpPr>
          <p:cNvPr id="30" name="Text 28"/>
          <p:cNvSpPr/>
          <p:nvPr/>
        </p:nvSpPr>
        <p:spPr>
          <a:xfrm>
            <a:off x="8595360" y="4745736"/>
            <a:ext cx="320040"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4</a:t>
            </a:r>
            <a:endParaRPr lang="en-US" sz="1100" dirty="0"/>
          </a:p>
        </p:txBody>
      </p:sp>
      <p:sp>
        <p:nvSpPr>
          <p:cNvPr id="31" name="Text 29"/>
          <p:cNvSpPr/>
          <p:nvPr/>
        </p:nvSpPr>
        <p:spPr>
          <a:xfrm>
            <a:off x="9006840" y="4700016"/>
            <a:ext cx="2423160" cy="667512"/>
          </a:xfrm>
          <a:prstGeom prst="rect">
            <a:avLst/>
          </a:prstGeom>
          <a:noFill/>
          <a:ln/>
        </p:spPr>
        <p:txBody>
          <a:bodyPr wrap="square" lIns="0" tIns="0" rIns="0" bIns="0" rtlCol="0" anchor="t"/>
          <a:lstStyle/>
          <a:p>
            <a:pPr marL="0" indent="0">
              <a:buNone/>
            </a:pPr>
            <a:r>
              <a:rPr lang="en-US" sz="1150" dirty="0">
                <a:solidFill>
                  <a:srgbClr val="FFFFFF"/>
                </a:solidFill>
                <a:latin typeface="Calibri" pitchFamily="34" charset="0"/>
                <a:ea typeface="Calibri" pitchFamily="34" charset="-122"/>
                <a:cs typeface="Calibri" pitchFamily="34" charset="-120"/>
              </a:rPr>
              <a:t>Cache static assets, images, and public content via CDN.</a:t>
            </a:r>
            <a:endParaRPr lang="en-US" sz="1150" dirty="0"/>
          </a:p>
        </p:txBody>
      </p:sp>
      <p:sp>
        <p:nvSpPr>
          <p:cNvPr id="32" name="Shape 30"/>
          <p:cNvSpPr/>
          <p:nvPr/>
        </p:nvSpPr>
        <p:spPr>
          <a:xfrm>
            <a:off x="8595360" y="5458968"/>
            <a:ext cx="320040" cy="320040"/>
          </a:xfrm>
          <a:prstGeom prst="ellipse">
            <a:avLst/>
          </a:prstGeom>
          <a:solidFill>
            <a:srgbClr val="10B981"/>
          </a:solidFill>
          <a:ln/>
        </p:spPr>
        <p:txBody>
          <a:bodyPr/>
          <a:lstStyle/>
          <a:p>
            <a:endParaRPr lang="en-US"/>
          </a:p>
        </p:txBody>
      </p:sp>
      <p:sp>
        <p:nvSpPr>
          <p:cNvPr id="33" name="Text 31"/>
          <p:cNvSpPr/>
          <p:nvPr/>
        </p:nvSpPr>
        <p:spPr>
          <a:xfrm>
            <a:off x="8595360" y="5458968"/>
            <a:ext cx="320040"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5</a:t>
            </a:r>
            <a:endParaRPr lang="en-US" sz="1100" dirty="0"/>
          </a:p>
        </p:txBody>
      </p:sp>
      <p:sp>
        <p:nvSpPr>
          <p:cNvPr id="34" name="Text 32"/>
          <p:cNvSpPr/>
          <p:nvPr/>
        </p:nvSpPr>
        <p:spPr>
          <a:xfrm>
            <a:off x="9006840" y="5413248"/>
            <a:ext cx="2423160" cy="667512"/>
          </a:xfrm>
          <a:prstGeom prst="rect">
            <a:avLst/>
          </a:prstGeom>
          <a:noFill/>
          <a:ln/>
        </p:spPr>
        <p:txBody>
          <a:bodyPr wrap="square" lIns="0" tIns="0" rIns="0" bIns="0" rtlCol="0" anchor="t"/>
          <a:lstStyle/>
          <a:p>
            <a:pPr marL="0" indent="0">
              <a:buNone/>
            </a:pPr>
            <a:r>
              <a:rPr lang="en-US" sz="1150" dirty="0">
                <a:solidFill>
                  <a:srgbClr val="FFFFFF"/>
                </a:solidFill>
                <a:latin typeface="Calibri" pitchFamily="34" charset="0"/>
                <a:ea typeface="Calibri" pitchFamily="34" charset="-122"/>
                <a:cs typeface="Calibri" pitchFamily="34" charset="-120"/>
              </a:rPr>
              <a:t>Enable DDoS Protection Standard on VNets and public endpoints.</a:t>
            </a:r>
            <a:endParaRPr lang="en-US" sz="1150" dirty="0"/>
          </a:p>
        </p:txBody>
      </p:sp>
      <p:sp>
        <p:nvSpPr>
          <p:cNvPr id="35" name="Text 33"/>
          <p:cNvSpPr/>
          <p:nvPr/>
        </p:nvSpPr>
        <p:spPr>
          <a:xfrm>
            <a:off x="548640" y="6473952"/>
            <a:ext cx="7315200" cy="274320"/>
          </a:xfrm>
          <a:prstGeom prst="rect">
            <a:avLst/>
          </a:prstGeom>
          <a:noFill/>
          <a:ln/>
        </p:spPr>
        <p:txBody>
          <a:bodyPr wrap="square" lIns="0" tIns="0" rIns="0" bIns="0" rtlCol="0" anchor="ctr"/>
          <a:lstStyle/>
          <a:p>
            <a:pPr marL="0" indent="0">
              <a:buNone/>
            </a:pPr>
            <a:r>
              <a:rPr lang="en-US" sz="900" dirty="0">
                <a:solidFill>
                  <a:srgbClr val="94A3B8"/>
                </a:solidFill>
                <a:latin typeface="Calibri" pitchFamily="34" charset="0"/>
                <a:ea typeface="Calibri" pitchFamily="34" charset="-122"/>
                <a:cs typeface="Calibri" pitchFamily="34" charset="-120"/>
              </a:rPr>
              <a:t>Azure Web Application Security Design</a:t>
            </a:r>
            <a:endParaRPr lang="en-US" sz="900" dirty="0"/>
          </a:p>
        </p:txBody>
      </p:sp>
      <p:sp>
        <p:nvSpPr>
          <p:cNvPr id="36" name="Text 34"/>
          <p:cNvSpPr/>
          <p:nvPr/>
        </p:nvSpPr>
        <p:spPr>
          <a:xfrm>
            <a:off x="7985455" y="6473952"/>
            <a:ext cx="3657600" cy="274320"/>
          </a:xfrm>
          <a:prstGeom prst="rect">
            <a:avLst/>
          </a:prstGeom>
          <a:noFill/>
          <a:ln/>
        </p:spPr>
        <p:txBody>
          <a:bodyPr wrap="square" lIns="0" tIns="0" rIns="0" bIns="0"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11 · Risk 4 of 6</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548640" y="384048"/>
            <a:ext cx="502920" cy="502920"/>
          </a:xfrm>
          <a:prstGeom prst="ellipse">
            <a:avLst/>
          </a:prstGeom>
          <a:solidFill>
            <a:srgbClr val="06B6D4"/>
          </a:solidFill>
          <a:ln/>
        </p:spPr>
        <p:txBody>
          <a:bodyPr/>
          <a:lstStyle/>
          <a:p>
            <a:endParaRPr lang="en-US"/>
          </a:p>
        </p:txBody>
      </p:sp>
      <p:sp>
        <p:nvSpPr>
          <p:cNvPr id="3" name="Text 1"/>
          <p:cNvSpPr/>
          <p:nvPr/>
        </p:nvSpPr>
        <p:spPr>
          <a:xfrm>
            <a:off x="548640" y="384048"/>
            <a:ext cx="502920" cy="502920"/>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05</a:t>
            </a:r>
            <a:endParaRPr lang="en-US" sz="1800" dirty="0"/>
          </a:p>
        </p:txBody>
      </p:sp>
      <p:sp>
        <p:nvSpPr>
          <p:cNvPr id="4" name="Text 2"/>
          <p:cNvSpPr/>
          <p:nvPr/>
        </p:nvSpPr>
        <p:spPr>
          <a:xfrm>
            <a:off x="1188720" y="384048"/>
            <a:ext cx="8229600" cy="274320"/>
          </a:xfrm>
          <a:prstGeom prst="rect">
            <a:avLst/>
          </a:prstGeom>
          <a:noFill/>
          <a:ln/>
        </p:spPr>
        <p:txBody>
          <a:bodyPr wrap="square" lIns="0" tIns="0" rIns="0" bIns="0" rtlCol="0" anchor="ctr"/>
          <a:lstStyle/>
          <a:p>
            <a:pPr marL="0" indent="0">
              <a:buNone/>
            </a:pPr>
            <a:r>
              <a:rPr lang="en-US" sz="1100" b="1" kern="0" spc="400" dirty="0">
                <a:solidFill>
                  <a:srgbClr val="06B6D4"/>
                </a:solidFill>
                <a:latin typeface="Calibri" pitchFamily="34" charset="0"/>
                <a:ea typeface="Calibri" pitchFamily="34" charset="-122"/>
                <a:cs typeface="Calibri" pitchFamily="34" charset="-120"/>
              </a:rPr>
              <a:t>RISK DOMAIN 5</a:t>
            </a:r>
            <a:endParaRPr lang="en-US" sz="1100" dirty="0"/>
          </a:p>
        </p:txBody>
      </p:sp>
      <p:sp>
        <p:nvSpPr>
          <p:cNvPr id="5" name="Text 3"/>
          <p:cNvSpPr/>
          <p:nvPr/>
        </p:nvSpPr>
        <p:spPr>
          <a:xfrm>
            <a:off x="1188720" y="640080"/>
            <a:ext cx="10515600" cy="640080"/>
          </a:xfrm>
          <a:prstGeom prst="rect">
            <a:avLst/>
          </a:prstGeom>
          <a:noFill/>
          <a:ln/>
        </p:spPr>
        <p:txBody>
          <a:bodyPr wrap="square" lIns="0" tIns="0" rIns="0" bIns="0" rtlCol="0" anchor="ctr"/>
          <a:lstStyle/>
          <a:p>
            <a:pPr marL="0" indent="0">
              <a:buNone/>
            </a:pPr>
            <a:r>
              <a:rPr lang="en-US" sz="2800" b="1">
                <a:solidFill>
                  <a:srgbClr val="0F172A"/>
                </a:solidFill>
                <a:latin typeface="Calibri" pitchFamily="34" charset="0"/>
                <a:ea typeface="Calibri" pitchFamily="34" charset="-122"/>
                <a:cs typeface="Calibri" pitchFamily="34" charset="-120"/>
              </a:rPr>
              <a:t>Excessive Developer and Admin Privileges</a:t>
            </a:r>
            <a:endParaRPr lang="en-US" sz="2800" dirty="0"/>
          </a:p>
        </p:txBody>
      </p:sp>
      <p:sp>
        <p:nvSpPr>
          <p:cNvPr id="6" name="Shape 4"/>
          <p:cNvSpPr/>
          <p:nvPr/>
        </p:nvSpPr>
        <p:spPr>
          <a:xfrm>
            <a:off x="548640" y="1508760"/>
            <a:ext cx="3749040" cy="4754880"/>
          </a:xfrm>
          <a:prstGeom prst="rect">
            <a:avLst/>
          </a:prstGeom>
          <a:solidFill>
            <a:srgbClr val="FFFFFF"/>
          </a:solidFill>
          <a:ln w="12700">
            <a:solidFill>
              <a:srgbClr val="E2E8F0"/>
            </a:solidFill>
            <a:prstDash val="solid"/>
          </a:ln>
          <a:effectLst>
            <a:outerShdw blurRad="127000" dist="25400" dir="5400000" algn="bl" rotWithShape="0">
              <a:srgbClr val="0F172A">
                <a:alpha val="10000"/>
              </a:srgbClr>
            </a:outerShdw>
          </a:effectLst>
        </p:spPr>
        <p:txBody>
          <a:bodyPr/>
          <a:lstStyle/>
          <a:p>
            <a:endParaRPr lang="en-US"/>
          </a:p>
        </p:txBody>
      </p:sp>
      <p:sp>
        <p:nvSpPr>
          <p:cNvPr id="7" name="Shape 5"/>
          <p:cNvSpPr/>
          <p:nvPr/>
        </p:nvSpPr>
        <p:spPr>
          <a:xfrm>
            <a:off x="548640" y="1508760"/>
            <a:ext cx="3749040" cy="109728"/>
          </a:xfrm>
          <a:prstGeom prst="rect">
            <a:avLst/>
          </a:prstGeom>
          <a:solidFill>
            <a:srgbClr val="EF4444"/>
          </a:solidFill>
          <a:ln/>
        </p:spPr>
        <p:txBody>
          <a:bodyPr/>
          <a:lstStyle/>
          <a:p>
            <a:endParaRPr lang="en-US"/>
          </a:p>
        </p:txBody>
      </p:sp>
      <p:sp>
        <p:nvSpPr>
          <p:cNvPr id="8" name="Text 6"/>
          <p:cNvSpPr/>
          <p:nvPr/>
        </p:nvSpPr>
        <p:spPr>
          <a:xfrm>
            <a:off x="822960" y="1783080"/>
            <a:ext cx="1828800" cy="274320"/>
          </a:xfrm>
          <a:prstGeom prst="rect">
            <a:avLst/>
          </a:prstGeom>
          <a:noFill/>
          <a:ln/>
        </p:spPr>
        <p:txBody>
          <a:bodyPr wrap="square" lIns="0" tIns="0" rIns="0" bIns="0" rtlCol="0" anchor="ctr"/>
          <a:lstStyle/>
          <a:p>
            <a:pPr marL="0" indent="0">
              <a:buNone/>
            </a:pPr>
            <a:r>
              <a:rPr lang="en-US" sz="1100" b="1" kern="0" spc="400" dirty="0">
                <a:solidFill>
                  <a:srgbClr val="EF4444"/>
                </a:solidFill>
                <a:latin typeface="Calibri" pitchFamily="34" charset="0"/>
                <a:ea typeface="Calibri" pitchFamily="34" charset="-122"/>
                <a:cs typeface="Calibri" pitchFamily="34" charset="-120"/>
              </a:rPr>
              <a:t>RISKS</a:t>
            </a:r>
            <a:endParaRPr lang="en-US" sz="1100" dirty="0"/>
          </a:p>
        </p:txBody>
      </p:sp>
      <p:sp>
        <p:nvSpPr>
          <p:cNvPr id="9" name="Text 7"/>
          <p:cNvSpPr/>
          <p:nvPr/>
        </p:nvSpPr>
        <p:spPr>
          <a:xfrm>
            <a:off x="822960" y="2057400"/>
            <a:ext cx="3200400" cy="365760"/>
          </a:xfrm>
          <a:prstGeom prst="rect">
            <a:avLst/>
          </a:prstGeom>
          <a:noFill/>
          <a:ln/>
        </p:spPr>
        <p:txBody>
          <a:bodyPr wrap="square" lIns="0" tIns="0" rIns="0" bIns="0" rtlCol="0" anchor="ctr"/>
          <a:lstStyle/>
          <a:p>
            <a:pPr marL="0" indent="0">
              <a:buNone/>
            </a:pPr>
            <a:r>
              <a:rPr lang="en-US" sz="1400" b="1" dirty="0">
                <a:solidFill>
                  <a:srgbClr val="0F172A"/>
                </a:solidFill>
                <a:latin typeface="Calibri" pitchFamily="34" charset="0"/>
                <a:ea typeface="Calibri" pitchFamily="34" charset="-122"/>
                <a:cs typeface="Calibri" pitchFamily="34" charset="-120"/>
              </a:rPr>
              <a:t>What we're defending against</a:t>
            </a:r>
            <a:endParaRPr lang="en-US" sz="1400" dirty="0"/>
          </a:p>
        </p:txBody>
      </p:sp>
      <p:sp>
        <p:nvSpPr>
          <p:cNvPr id="10" name="Text 8"/>
          <p:cNvSpPr/>
          <p:nvPr/>
        </p:nvSpPr>
        <p:spPr>
          <a:xfrm>
            <a:off x="822960" y="2560320"/>
            <a:ext cx="3200400" cy="3474720"/>
          </a:xfrm>
          <a:prstGeom prst="rect">
            <a:avLst/>
          </a:prstGeom>
          <a:noFill/>
          <a:ln/>
        </p:spPr>
        <p:txBody>
          <a:bodyPr wrap="square" lIns="0" tIns="0" rIns="0" bIns="0" rtlCol="0" anchor="t"/>
          <a:lstStyle/>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Insider threats and accidental misuse</a:t>
            </a:r>
            <a:endParaRPr lang="en-US" sz="1250" dirty="0"/>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Privilege escalation via standing admin roles</a:t>
            </a:r>
            <a:endParaRPr lang="en-US" sz="1250" dirty="0"/>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Unauthorised </a:t>
            </a:r>
            <a:r>
              <a:rPr lang="en-US" sz="1250">
                <a:solidFill>
                  <a:srgbClr val="0F172A"/>
                </a:solidFill>
                <a:latin typeface="Calibri" pitchFamily="34" charset="0"/>
                <a:ea typeface="Calibri" pitchFamily="34" charset="-122"/>
                <a:cs typeface="Calibri" pitchFamily="34" charset="-120"/>
              </a:rPr>
              <a:t>production changes</a:t>
            </a:r>
            <a:endParaRPr lang="en-US" sz="1250" dirty="0"/>
          </a:p>
        </p:txBody>
      </p:sp>
      <p:sp>
        <p:nvSpPr>
          <p:cNvPr id="11" name="Shape 9"/>
          <p:cNvSpPr/>
          <p:nvPr/>
        </p:nvSpPr>
        <p:spPr>
          <a:xfrm>
            <a:off x="4434840" y="1508760"/>
            <a:ext cx="3749040" cy="4754880"/>
          </a:xfrm>
          <a:prstGeom prst="rect">
            <a:avLst/>
          </a:prstGeom>
          <a:solidFill>
            <a:srgbClr val="FFFFFF"/>
          </a:solidFill>
          <a:ln w="12700">
            <a:solidFill>
              <a:srgbClr val="E2E8F0"/>
            </a:solidFill>
            <a:prstDash val="solid"/>
          </a:ln>
          <a:effectLst>
            <a:outerShdw blurRad="127000" dist="25400" dir="5400000" algn="bl" rotWithShape="0">
              <a:srgbClr val="0F172A">
                <a:alpha val="10000"/>
              </a:srgbClr>
            </a:outerShdw>
          </a:effectLst>
        </p:spPr>
        <p:txBody>
          <a:bodyPr/>
          <a:lstStyle/>
          <a:p>
            <a:endParaRPr lang="en-US"/>
          </a:p>
        </p:txBody>
      </p:sp>
      <p:sp>
        <p:nvSpPr>
          <p:cNvPr id="12" name="Shape 10"/>
          <p:cNvSpPr/>
          <p:nvPr/>
        </p:nvSpPr>
        <p:spPr>
          <a:xfrm>
            <a:off x="4434840" y="1508760"/>
            <a:ext cx="3749040" cy="109728"/>
          </a:xfrm>
          <a:prstGeom prst="rect">
            <a:avLst/>
          </a:prstGeom>
          <a:solidFill>
            <a:srgbClr val="06B6D4"/>
          </a:solidFill>
          <a:ln/>
        </p:spPr>
        <p:txBody>
          <a:bodyPr/>
          <a:lstStyle/>
          <a:p>
            <a:endParaRPr lang="en-US"/>
          </a:p>
        </p:txBody>
      </p:sp>
      <p:sp>
        <p:nvSpPr>
          <p:cNvPr id="13" name="Text 11"/>
          <p:cNvSpPr/>
          <p:nvPr/>
        </p:nvSpPr>
        <p:spPr>
          <a:xfrm>
            <a:off x="4709160" y="1783080"/>
            <a:ext cx="2743200" cy="274320"/>
          </a:xfrm>
          <a:prstGeom prst="rect">
            <a:avLst/>
          </a:prstGeom>
          <a:noFill/>
          <a:ln/>
        </p:spPr>
        <p:txBody>
          <a:bodyPr wrap="square" lIns="0" tIns="0" rIns="0" bIns="0" rtlCol="0" anchor="ctr"/>
          <a:lstStyle/>
          <a:p>
            <a:pPr marL="0" indent="0">
              <a:buNone/>
            </a:pPr>
            <a:r>
              <a:rPr lang="en-US" sz="1100" b="1" kern="0" spc="400" dirty="0">
                <a:solidFill>
                  <a:srgbClr val="06B6D4"/>
                </a:solidFill>
                <a:latin typeface="Calibri" pitchFamily="34" charset="0"/>
                <a:ea typeface="Calibri" pitchFamily="34" charset="-122"/>
                <a:cs typeface="Calibri" pitchFamily="34" charset="-120"/>
              </a:rPr>
              <a:t>AZURE CONTROLS</a:t>
            </a:r>
            <a:endParaRPr lang="en-US" sz="1100" dirty="0"/>
          </a:p>
        </p:txBody>
      </p:sp>
      <p:sp>
        <p:nvSpPr>
          <p:cNvPr id="14" name="Text 12"/>
          <p:cNvSpPr/>
          <p:nvPr/>
        </p:nvSpPr>
        <p:spPr>
          <a:xfrm>
            <a:off x="4709160" y="2057400"/>
            <a:ext cx="3200400" cy="365760"/>
          </a:xfrm>
          <a:prstGeom prst="rect">
            <a:avLst/>
          </a:prstGeom>
          <a:noFill/>
          <a:ln/>
        </p:spPr>
        <p:txBody>
          <a:bodyPr wrap="square" lIns="0" tIns="0" rIns="0" bIns="0" rtlCol="0" anchor="ctr"/>
          <a:lstStyle/>
          <a:p>
            <a:pPr marL="0" indent="0">
              <a:buNone/>
            </a:pPr>
            <a:r>
              <a:rPr lang="en-US" sz="1400" b="1" dirty="0">
                <a:solidFill>
                  <a:srgbClr val="0F172A"/>
                </a:solidFill>
                <a:latin typeface="Calibri" pitchFamily="34" charset="0"/>
                <a:ea typeface="Calibri" pitchFamily="34" charset="-122"/>
                <a:cs typeface="Calibri" pitchFamily="34" charset="-120"/>
              </a:rPr>
              <a:t>Recommended services &amp; policies</a:t>
            </a:r>
            <a:endParaRPr lang="en-US" sz="1400" dirty="0"/>
          </a:p>
        </p:txBody>
      </p:sp>
      <p:sp>
        <p:nvSpPr>
          <p:cNvPr id="15" name="Text 13"/>
          <p:cNvSpPr/>
          <p:nvPr/>
        </p:nvSpPr>
        <p:spPr>
          <a:xfrm>
            <a:off x="4709160" y="2560320"/>
            <a:ext cx="3200400" cy="3474720"/>
          </a:xfrm>
          <a:prstGeom prst="rect">
            <a:avLst/>
          </a:prstGeom>
          <a:noFill/>
          <a:ln/>
        </p:spPr>
        <p:txBody>
          <a:bodyPr wrap="square" lIns="0" tIns="0" rIns="0" bIns="0" rtlCol="0" anchor="t"/>
          <a:lstStyle/>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Microsoft Entra ID as central identity</a:t>
            </a:r>
            <a:endParaRPr lang="en-US" sz="1250" dirty="0"/>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Privileged Identity Management (PIM)</a:t>
            </a:r>
            <a:endParaRPr lang="en-US" sz="1250" dirty="0"/>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Conditional Access policies</a:t>
            </a:r>
            <a:endParaRPr lang="en-US" sz="1250" dirty="0"/>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Multi-factor authentication everywhere</a:t>
            </a:r>
            <a:endParaRPr lang="en-US" sz="1250" dirty="0"/>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Least-privilege RBAC role design</a:t>
            </a:r>
            <a:endParaRPr lang="en-US" sz="1250" dirty="0"/>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Just-in-Time elevation; break-glass accounts</a:t>
            </a:r>
            <a:endParaRPr lang="en-US" sz="1250" dirty="0"/>
          </a:p>
        </p:txBody>
      </p:sp>
      <p:sp>
        <p:nvSpPr>
          <p:cNvPr id="16" name="Shape 14"/>
          <p:cNvSpPr/>
          <p:nvPr/>
        </p:nvSpPr>
        <p:spPr>
          <a:xfrm>
            <a:off x="8321040" y="1508760"/>
            <a:ext cx="3337560" cy="4754880"/>
          </a:xfrm>
          <a:prstGeom prst="rect">
            <a:avLst/>
          </a:prstGeom>
          <a:solidFill>
            <a:srgbClr val="0F1729"/>
          </a:solidFill>
          <a:ln/>
          <a:effectLst>
            <a:outerShdw blurRad="177800" dist="38100" dir="5400000" algn="bl" rotWithShape="0">
              <a:srgbClr val="0F172A">
                <a:alpha val="14000"/>
              </a:srgbClr>
            </a:outerShdw>
          </a:effectLst>
        </p:spPr>
        <p:txBody>
          <a:bodyPr/>
          <a:lstStyle/>
          <a:p>
            <a:endParaRPr lang="en-US"/>
          </a:p>
        </p:txBody>
      </p:sp>
      <p:sp>
        <p:nvSpPr>
          <p:cNvPr id="17" name="Shape 15"/>
          <p:cNvSpPr/>
          <p:nvPr/>
        </p:nvSpPr>
        <p:spPr>
          <a:xfrm>
            <a:off x="8321040" y="1508760"/>
            <a:ext cx="3337560" cy="109728"/>
          </a:xfrm>
          <a:prstGeom prst="rect">
            <a:avLst/>
          </a:prstGeom>
          <a:solidFill>
            <a:srgbClr val="10B981"/>
          </a:solidFill>
          <a:ln/>
        </p:spPr>
        <p:txBody>
          <a:bodyPr/>
          <a:lstStyle/>
          <a:p>
            <a:endParaRPr lang="en-US"/>
          </a:p>
        </p:txBody>
      </p:sp>
      <p:sp>
        <p:nvSpPr>
          <p:cNvPr id="18" name="Text 16"/>
          <p:cNvSpPr/>
          <p:nvPr/>
        </p:nvSpPr>
        <p:spPr>
          <a:xfrm>
            <a:off x="8595360" y="1783080"/>
            <a:ext cx="2743200" cy="274320"/>
          </a:xfrm>
          <a:prstGeom prst="rect">
            <a:avLst/>
          </a:prstGeom>
          <a:noFill/>
          <a:ln/>
        </p:spPr>
        <p:txBody>
          <a:bodyPr wrap="square" lIns="0" tIns="0" rIns="0" bIns="0" rtlCol="0" anchor="ctr"/>
          <a:lstStyle/>
          <a:p>
            <a:pPr marL="0" indent="0">
              <a:buNone/>
            </a:pPr>
            <a:r>
              <a:rPr lang="en-US" sz="1100" b="1" kern="0" spc="400" dirty="0">
                <a:solidFill>
                  <a:srgbClr val="10B981"/>
                </a:solidFill>
                <a:latin typeface="Calibri" pitchFamily="34" charset="0"/>
                <a:ea typeface="Calibri" pitchFamily="34" charset="-122"/>
                <a:cs typeface="Calibri" pitchFamily="34" charset="-120"/>
              </a:rPr>
              <a:t>IMPLEMENTATION</a:t>
            </a:r>
            <a:endParaRPr lang="en-US" sz="1100" dirty="0"/>
          </a:p>
        </p:txBody>
      </p:sp>
      <p:sp>
        <p:nvSpPr>
          <p:cNvPr id="19" name="Text 17"/>
          <p:cNvSpPr/>
          <p:nvPr/>
        </p:nvSpPr>
        <p:spPr>
          <a:xfrm>
            <a:off x="8595360" y="2057400"/>
            <a:ext cx="2788920" cy="365760"/>
          </a:xfrm>
          <a:prstGeom prst="rect">
            <a:avLst/>
          </a:prstGeom>
          <a:noFill/>
          <a:ln/>
        </p:spPr>
        <p:txBody>
          <a:bodyPr wrap="square" lIns="0" tIns="0" rIns="0" bIns="0" rtlCol="0" anchor="ctr"/>
          <a:lstStyle/>
          <a:p>
            <a:pPr marL="0" indent="0">
              <a:buNone/>
            </a:pPr>
            <a:r>
              <a:rPr lang="en-US" sz="1400" b="1" dirty="0">
                <a:solidFill>
                  <a:srgbClr val="FFFFFF"/>
                </a:solidFill>
                <a:latin typeface="Calibri" pitchFamily="34" charset="0"/>
                <a:ea typeface="Calibri" pitchFamily="34" charset="-122"/>
                <a:cs typeface="Calibri" pitchFamily="34" charset="-120"/>
              </a:rPr>
              <a:t>Step-by-step actions</a:t>
            </a:r>
            <a:endParaRPr lang="en-US" sz="1400" dirty="0"/>
          </a:p>
        </p:txBody>
      </p:sp>
      <p:sp>
        <p:nvSpPr>
          <p:cNvPr id="20" name="Shape 18"/>
          <p:cNvSpPr/>
          <p:nvPr/>
        </p:nvSpPr>
        <p:spPr>
          <a:xfrm>
            <a:off x="8595360" y="2606040"/>
            <a:ext cx="320040" cy="320040"/>
          </a:xfrm>
          <a:prstGeom prst="ellipse">
            <a:avLst/>
          </a:prstGeom>
          <a:solidFill>
            <a:srgbClr val="10B981"/>
          </a:solidFill>
          <a:ln/>
        </p:spPr>
        <p:txBody>
          <a:bodyPr/>
          <a:lstStyle/>
          <a:p>
            <a:endParaRPr lang="en-US"/>
          </a:p>
        </p:txBody>
      </p:sp>
      <p:sp>
        <p:nvSpPr>
          <p:cNvPr id="21" name="Text 19"/>
          <p:cNvSpPr/>
          <p:nvPr/>
        </p:nvSpPr>
        <p:spPr>
          <a:xfrm>
            <a:off x="8595360" y="2606040"/>
            <a:ext cx="320040"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1</a:t>
            </a:r>
            <a:endParaRPr lang="en-US" sz="1100" dirty="0"/>
          </a:p>
        </p:txBody>
      </p:sp>
      <p:sp>
        <p:nvSpPr>
          <p:cNvPr id="22" name="Text 20"/>
          <p:cNvSpPr/>
          <p:nvPr/>
        </p:nvSpPr>
        <p:spPr>
          <a:xfrm>
            <a:off x="9006840" y="2560320"/>
            <a:ext cx="2423160" cy="667512"/>
          </a:xfrm>
          <a:prstGeom prst="rect">
            <a:avLst/>
          </a:prstGeom>
          <a:noFill/>
          <a:ln/>
        </p:spPr>
        <p:txBody>
          <a:bodyPr wrap="square" lIns="0" tIns="0" rIns="0" bIns="0" rtlCol="0" anchor="t"/>
          <a:lstStyle/>
          <a:p>
            <a:pPr marL="0" indent="0">
              <a:buNone/>
            </a:pPr>
            <a:r>
              <a:rPr lang="en-US" sz="1150" dirty="0">
                <a:solidFill>
                  <a:srgbClr val="FFFFFF"/>
                </a:solidFill>
                <a:latin typeface="Calibri" pitchFamily="34" charset="0"/>
                <a:ea typeface="Calibri" pitchFamily="34" charset="-122"/>
                <a:cs typeface="Calibri" pitchFamily="34" charset="-120"/>
              </a:rPr>
              <a:t>Implement RBAC separating developers, administrators, security, and DevOps engineers.</a:t>
            </a:r>
            <a:endParaRPr lang="en-US" sz="1150" dirty="0"/>
          </a:p>
        </p:txBody>
      </p:sp>
      <p:sp>
        <p:nvSpPr>
          <p:cNvPr id="23" name="Shape 21"/>
          <p:cNvSpPr/>
          <p:nvPr/>
        </p:nvSpPr>
        <p:spPr>
          <a:xfrm>
            <a:off x="8595360" y="3319272"/>
            <a:ext cx="320040" cy="320040"/>
          </a:xfrm>
          <a:prstGeom prst="ellipse">
            <a:avLst/>
          </a:prstGeom>
          <a:solidFill>
            <a:srgbClr val="10B981"/>
          </a:solidFill>
          <a:ln/>
        </p:spPr>
        <p:txBody>
          <a:bodyPr/>
          <a:lstStyle/>
          <a:p>
            <a:endParaRPr lang="en-US"/>
          </a:p>
        </p:txBody>
      </p:sp>
      <p:sp>
        <p:nvSpPr>
          <p:cNvPr id="24" name="Text 22"/>
          <p:cNvSpPr/>
          <p:nvPr/>
        </p:nvSpPr>
        <p:spPr>
          <a:xfrm>
            <a:off x="8595360" y="3319272"/>
            <a:ext cx="320040"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2</a:t>
            </a:r>
            <a:endParaRPr lang="en-US" sz="1100" dirty="0"/>
          </a:p>
        </p:txBody>
      </p:sp>
      <p:sp>
        <p:nvSpPr>
          <p:cNvPr id="25" name="Text 23"/>
          <p:cNvSpPr/>
          <p:nvPr/>
        </p:nvSpPr>
        <p:spPr>
          <a:xfrm>
            <a:off x="9006840" y="3273552"/>
            <a:ext cx="2423160" cy="667512"/>
          </a:xfrm>
          <a:prstGeom prst="rect">
            <a:avLst/>
          </a:prstGeom>
          <a:noFill/>
          <a:ln/>
        </p:spPr>
        <p:txBody>
          <a:bodyPr wrap="square" lIns="0" tIns="0" rIns="0" bIns="0" rtlCol="0" anchor="t"/>
          <a:lstStyle/>
          <a:p>
            <a:pPr marL="0" indent="0">
              <a:buNone/>
            </a:pPr>
            <a:r>
              <a:rPr lang="en-US" sz="1150" dirty="0">
                <a:solidFill>
                  <a:srgbClr val="FFFFFF"/>
                </a:solidFill>
                <a:latin typeface="Calibri" pitchFamily="34" charset="0"/>
                <a:ea typeface="Calibri" pitchFamily="34" charset="-122"/>
                <a:cs typeface="Calibri" pitchFamily="34" charset="-120"/>
              </a:rPr>
              <a:t>Enable PIM with approval workflows, time-bound elevation, and enforced MFA.</a:t>
            </a:r>
            <a:endParaRPr lang="en-US" sz="1150" dirty="0"/>
          </a:p>
        </p:txBody>
      </p:sp>
      <p:sp>
        <p:nvSpPr>
          <p:cNvPr id="26" name="Shape 24"/>
          <p:cNvSpPr/>
          <p:nvPr/>
        </p:nvSpPr>
        <p:spPr>
          <a:xfrm>
            <a:off x="8595360" y="4032504"/>
            <a:ext cx="320040" cy="320040"/>
          </a:xfrm>
          <a:prstGeom prst="ellipse">
            <a:avLst/>
          </a:prstGeom>
          <a:solidFill>
            <a:srgbClr val="10B981"/>
          </a:solidFill>
          <a:ln/>
        </p:spPr>
        <p:txBody>
          <a:bodyPr/>
          <a:lstStyle/>
          <a:p>
            <a:endParaRPr lang="en-US"/>
          </a:p>
        </p:txBody>
      </p:sp>
      <p:sp>
        <p:nvSpPr>
          <p:cNvPr id="27" name="Text 25"/>
          <p:cNvSpPr/>
          <p:nvPr/>
        </p:nvSpPr>
        <p:spPr>
          <a:xfrm>
            <a:off x="8595360" y="4032504"/>
            <a:ext cx="320040"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3</a:t>
            </a:r>
            <a:endParaRPr lang="en-US" sz="1100" dirty="0"/>
          </a:p>
        </p:txBody>
      </p:sp>
      <p:sp>
        <p:nvSpPr>
          <p:cNvPr id="28" name="Text 26"/>
          <p:cNvSpPr/>
          <p:nvPr/>
        </p:nvSpPr>
        <p:spPr>
          <a:xfrm>
            <a:off x="9006840" y="3986784"/>
            <a:ext cx="2423160" cy="667512"/>
          </a:xfrm>
          <a:prstGeom prst="rect">
            <a:avLst/>
          </a:prstGeom>
          <a:noFill/>
          <a:ln/>
        </p:spPr>
        <p:txBody>
          <a:bodyPr wrap="square" lIns="0" tIns="0" rIns="0" bIns="0" rtlCol="0" anchor="t"/>
          <a:lstStyle/>
          <a:p>
            <a:pPr marL="0" indent="0">
              <a:buNone/>
            </a:pPr>
            <a:r>
              <a:rPr lang="en-US" sz="1150" dirty="0">
                <a:solidFill>
                  <a:srgbClr val="FFFFFF"/>
                </a:solidFill>
                <a:latin typeface="Calibri" pitchFamily="34" charset="0"/>
                <a:ea typeface="Calibri" pitchFamily="34" charset="-122"/>
                <a:cs typeface="Calibri" pitchFamily="34" charset="-120"/>
              </a:rPr>
              <a:t>Apply Conditional Access — MFA, compliant devices, geographic restrictions.</a:t>
            </a:r>
            <a:endParaRPr lang="en-US" sz="1150" dirty="0"/>
          </a:p>
        </p:txBody>
      </p:sp>
      <p:sp>
        <p:nvSpPr>
          <p:cNvPr id="29" name="Shape 27"/>
          <p:cNvSpPr/>
          <p:nvPr/>
        </p:nvSpPr>
        <p:spPr>
          <a:xfrm>
            <a:off x="8595360" y="4745736"/>
            <a:ext cx="320040" cy="320040"/>
          </a:xfrm>
          <a:prstGeom prst="ellipse">
            <a:avLst/>
          </a:prstGeom>
          <a:solidFill>
            <a:srgbClr val="10B981"/>
          </a:solidFill>
          <a:ln/>
        </p:spPr>
        <p:txBody>
          <a:bodyPr/>
          <a:lstStyle/>
          <a:p>
            <a:endParaRPr lang="en-US"/>
          </a:p>
        </p:txBody>
      </p:sp>
      <p:sp>
        <p:nvSpPr>
          <p:cNvPr id="30" name="Text 28"/>
          <p:cNvSpPr/>
          <p:nvPr/>
        </p:nvSpPr>
        <p:spPr>
          <a:xfrm>
            <a:off x="8595360" y="4745736"/>
            <a:ext cx="320040"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4</a:t>
            </a:r>
            <a:endParaRPr lang="en-US" sz="1100" dirty="0"/>
          </a:p>
        </p:txBody>
      </p:sp>
      <p:sp>
        <p:nvSpPr>
          <p:cNvPr id="31" name="Text 29"/>
          <p:cNvSpPr/>
          <p:nvPr/>
        </p:nvSpPr>
        <p:spPr>
          <a:xfrm>
            <a:off x="9006840" y="4700016"/>
            <a:ext cx="2423160" cy="667512"/>
          </a:xfrm>
          <a:prstGeom prst="rect">
            <a:avLst/>
          </a:prstGeom>
          <a:noFill/>
          <a:ln/>
        </p:spPr>
        <p:txBody>
          <a:bodyPr wrap="square" lIns="0" tIns="0" rIns="0" bIns="0" rtlCol="0" anchor="t"/>
          <a:lstStyle/>
          <a:p>
            <a:pPr marL="0" indent="0">
              <a:buNone/>
            </a:pPr>
            <a:r>
              <a:rPr lang="en-US" sz="1150" dirty="0">
                <a:solidFill>
                  <a:srgbClr val="FFFFFF"/>
                </a:solidFill>
                <a:latin typeface="Calibri" pitchFamily="34" charset="0"/>
                <a:ea typeface="Calibri" pitchFamily="34" charset="-122"/>
                <a:cs typeface="Calibri" pitchFamily="34" charset="-120"/>
              </a:rPr>
              <a:t>Remove all standing admin access; rely on JIT plus monitored break-glass accounts.</a:t>
            </a:r>
            <a:endParaRPr lang="en-US" sz="1150" dirty="0"/>
          </a:p>
        </p:txBody>
      </p:sp>
      <p:sp>
        <p:nvSpPr>
          <p:cNvPr id="32" name="Shape 30"/>
          <p:cNvSpPr/>
          <p:nvPr/>
        </p:nvSpPr>
        <p:spPr>
          <a:xfrm>
            <a:off x="8595360" y="5458968"/>
            <a:ext cx="320040" cy="320040"/>
          </a:xfrm>
          <a:prstGeom prst="ellipse">
            <a:avLst/>
          </a:prstGeom>
          <a:solidFill>
            <a:srgbClr val="10B981"/>
          </a:solidFill>
          <a:ln/>
        </p:spPr>
        <p:txBody>
          <a:bodyPr/>
          <a:lstStyle/>
          <a:p>
            <a:endParaRPr lang="en-US"/>
          </a:p>
        </p:txBody>
      </p:sp>
      <p:sp>
        <p:nvSpPr>
          <p:cNvPr id="33" name="Text 31"/>
          <p:cNvSpPr/>
          <p:nvPr/>
        </p:nvSpPr>
        <p:spPr>
          <a:xfrm>
            <a:off x="8595360" y="5458968"/>
            <a:ext cx="320040"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5</a:t>
            </a:r>
            <a:endParaRPr lang="en-US" sz="1100" dirty="0"/>
          </a:p>
        </p:txBody>
      </p:sp>
      <p:sp>
        <p:nvSpPr>
          <p:cNvPr id="34" name="Text 32"/>
          <p:cNvSpPr/>
          <p:nvPr/>
        </p:nvSpPr>
        <p:spPr>
          <a:xfrm>
            <a:off x="9006840" y="5413248"/>
            <a:ext cx="2423160" cy="667512"/>
          </a:xfrm>
          <a:prstGeom prst="rect">
            <a:avLst/>
          </a:prstGeom>
          <a:noFill/>
          <a:ln/>
        </p:spPr>
        <p:txBody>
          <a:bodyPr wrap="square" lIns="0" tIns="0" rIns="0" bIns="0" rtlCol="0" anchor="t"/>
          <a:lstStyle/>
          <a:p>
            <a:pPr marL="0" indent="0">
              <a:buNone/>
            </a:pPr>
            <a:r>
              <a:rPr lang="en-US" sz="1150" dirty="0">
                <a:solidFill>
                  <a:srgbClr val="FFFFFF"/>
                </a:solidFill>
                <a:latin typeface="Calibri" pitchFamily="34" charset="0"/>
                <a:ea typeface="Calibri" pitchFamily="34" charset="-122"/>
                <a:cs typeface="Calibri" pitchFamily="34" charset="-120"/>
              </a:rPr>
              <a:t>Audit role assignments, failed logins, and privileged operations continuously.</a:t>
            </a:r>
            <a:endParaRPr lang="en-US" sz="1150" dirty="0"/>
          </a:p>
        </p:txBody>
      </p:sp>
      <p:sp>
        <p:nvSpPr>
          <p:cNvPr id="35" name="Text 33"/>
          <p:cNvSpPr/>
          <p:nvPr/>
        </p:nvSpPr>
        <p:spPr>
          <a:xfrm>
            <a:off x="548640" y="6473952"/>
            <a:ext cx="7315200" cy="274320"/>
          </a:xfrm>
          <a:prstGeom prst="rect">
            <a:avLst/>
          </a:prstGeom>
          <a:noFill/>
          <a:ln/>
        </p:spPr>
        <p:txBody>
          <a:bodyPr wrap="square" lIns="0" tIns="0" rIns="0" bIns="0" rtlCol="0" anchor="ctr"/>
          <a:lstStyle/>
          <a:p>
            <a:pPr marL="0" indent="0">
              <a:buNone/>
            </a:pPr>
            <a:r>
              <a:rPr lang="en-US" sz="900" dirty="0">
                <a:solidFill>
                  <a:srgbClr val="94A3B8"/>
                </a:solidFill>
                <a:latin typeface="Calibri" pitchFamily="34" charset="0"/>
                <a:ea typeface="Calibri" pitchFamily="34" charset="-122"/>
                <a:cs typeface="Calibri" pitchFamily="34" charset="-120"/>
              </a:rPr>
              <a:t>Azure Web Application Security Design</a:t>
            </a:r>
            <a:endParaRPr lang="en-US" sz="900" dirty="0"/>
          </a:p>
        </p:txBody>
      </p:sp>
      <p:sp>
        <p:nvSpPr>
          <p:cNvPr id="36" name="Text 34"/>
          <p:cNvSpPr/>
          <p:nvPr/>
        </p:nvSpPr>
        <p:spPr>
          <a:xfrm>
            <a:off x="7985455" y="6473952"/>
            <a:ext cx="3657600" cy="274320"/>
          </a:xfrm>
          <a:prstGeom prst="rect">
            <a:avLst/>
          </a:prstGeom>
          <a:noFill/>
          <a:ln/>
        </p:spPr>
        <p:txBody>
          <a:bodyPr wrap="square" lIns="0" tIns="0" rIns="0" bIns="0"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12 · Risk 5 of 6</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548640" y="384048"/>
            <a:ext cx="502920" cy="502920"/>
          </a:xfrm>
          <a:prstGeom prst="ellipse">
            <a:avLst/>
          </a:prstGeom>
          <a:solidFill>
            <a:srgbClr val="06B6D4"/>
          </a:solidFill>
          <a:ln/>
        </p:spPr>
        <p:txBody>
          <a:bodyPr/>
          <a:lstStyle/>
          <a:p>
            <a:endParaRPr lang="en-US"/>
          </a:p>
        </p:txBody>
      </p:sp>
      <p:sp>
        <p:nvSpPr>
          <p:cNvPr id="3" name="Text 1"/>
          <p:cNvSpPr/>
          <p:nvPr/>
        </p:nvSpPr>
        <p:spPr>
          <a:xfrm>
            <a:off x="548640" y="384048"/>
            <a:ext cx="502920" cy="502920"/>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06</a:t>
            </a:r>
            <a:endParaRPr lang="en-US" sz="1800" dirty="0"/>
          </a:p>
        </p:txBody>
      </p:sp>
      <p:sp>
        <p:nvSpPr>
          <p:cNvPr id="4" name="Text 2"/>
          <p:cNvSpPr/>
          <p:nvPr/>
        </p:nvSpPr>
        <p:spPr>
          <a:xfrm>
            <a:off x="1188720" y="384048"/>
            <a:ext cx="8229600" cy="274320"/>
          </a:xfrm>
          <a:prstGeom prst="rect">
            <a:avLst/>
          </a:prstGeom>
          <a:noFill/>
          <a:ln/>
        </p:spPr>
        <p:txBody>
          <a:bodyPr wrap="square" lIns="0" tIns="0" rIns="0" bIns="0" rtlCol="0" anchor="ctr"/>
          <a:lstStyle/>
          <a:p>
            <a:pPr marL="0" indent="0">
              <a:buNone/>
            </a:pPr>
            <a:r>
              <a:rPr lang="en-US" sz="1100" b="1" kern="0" spc="400" dirty="0">
                <a:solidFill>
                  <a:srgbClr val="06B6D4"/>
                </a:solidFill>
                <a:latin typeface="Calibri" pitchFamily="34" charset="0"/>
                <a:ea typeface="Calibri" pitchFamily="34" charset="-122"/>
                <a:cs typeface="Calibri" pitchFamily="34" charset="-120"/>
              </a:rPr>
              <a:t>RISK DOMAIN 6</a:t>
            </a:r>
            <a:endParaRPr lang="en-US" sz="1100" dirty="0"/>
          </a:p>
        </p:txBody>
      </p:sp>
      <p:sp>
        <p:nvSpPr>
          <p:cNvPr id="5" name="Text 3"/>
          <p:cNvSpPr/>
          <p:nvPr/>
        </p:nvSpPr>
        <p:spPr>
          <a:xfrm>
            <a:off x="1188720" y="640080"/>
            <a:ext cx="10515600" cy="640080"/>
          </a:xfrm>
          <a:prstGeom prst="rect">
            <a:avLst/>
          </a:prstGeom>
          <a:noFill/>
          <a:ln/>
        </p:spPr>
        <p:txBody>
          <a:bodyPr wrap="square" lIns="0" tIns="0" rIns="0" bIns="0" rtlCol="0" anchor="ctr"/>
          <a:lstStyle/>
          <a:p>
            <a:pPr marL="0" indent="0">
              <a:buNone/>
            </a:pPr>
            <a:r>
              <a:rPr lang="en-US" sz="2800" b="1">
                <a:solidFill>
                  <a:srgbClr val="0F172A"/>
                </a:solidFill>
                <a:latin typeface="Calibri" pitchFamily="34" charset="0"/>
                <a:ea typeface="Calibri" pitchFamily="34" charset="-122"/>
                <a:cs typeface="Calibri" pitchFamily="34" charset="-120"/>
              </a:rPr>
              <a:t>Insufficient Detection and Incident Response </a:t>
            </a:r>
            <a:endParaRPr lang="en-US" sz="2800" dirty="0"/>
          </a:p>
        </p:txBody>
      </p:sp>
      <p:sp>
        <p:nvSpPr>
          <p:cNvPr id="6" name="Shape 4"/>
          <p:cNvSpPr/>
          <p:nvPr/>
        </p:nvSpPr>
        <p:spPr>
          <a:xfrm>
            <a:off x="548640" y="1508760"/>
            <a:ext cx="3749040" cy="4754880"/>
          </a:xfrm>
          <a:prstGeom prst="rect">
            <a:avLst/>
          </a:prstGeom>
          <a:solidFill>
            <a:srgbClr val="FFFFFF"/>
          </a:solidFill>
          <a:ln w="12700">
            <a:solidFill>
              <a:srgbClr val="E2E8F0"/>
            </a:solidFill>
            <a:prstDash val="solid"/>
          </a:ln>
          <a:effectLst>
            <a:outerShdw blurRad="127000" dist="25400" dir="5400000" algn="bl" rotWithShape="0">
              <a:srgbClr val="0F172A">
                <a:alpha val="10000"/>
              </a:srgbClr>
            </a:outerShdw>
          </a:effectLst>
        </p:spPr>
        <p:txBody>
          <a:bodyPr/>
          <a:lstStyle/>
          <a:p>
            <a:endParaRPr lang="en-US"/>
          </a:p>
        </p:txBody>
      </p:sp>
      <p:sp>
        <p:nvSpPr>
          <p:cNvPr id="7" name="Shape 5"/>
          <p:cNvSpPr/>
          <p:nvPr/>
        </p:nvSpPr>
        <p:spPr>
          <a:xfrm>
            <a:off x="548640" y="1508760"/>
            <a:ext cx="3749040" cy="109728"/>
          </a:xfrm>
          <a:prstGeom prst="rect">
            <a:avLst/>
          </a:prstGeom>
          <a:solidFill>
            <a:srgbClr val="EF4444"/>
          </a:solidFill>
          <a:ln/>
        </p:spPr>
        <p:txBody>
          <a:bodyPr/>
          <a:lstStyle/>
          <a:p>
            <a:endParaRPr lang="en-US"/>
          </a:p>
        </p:txBody>
      </p:sp>
      <p:sp>
        <p:nvSpPr>
          <p:cNvPr id="8" name="Text 6"/>
          <p:cNvSpPr/>
          <p:nvPr/>
        </p:nvSpPr>
        <p:spPr>
          <a:xfrm>
            <a:off x="822960" y="1783080"/>
            <a:ext cx="1828800" cy="274320"/>
          </a:xfrm>
          <a:prstGeom prst="rect">
            <a:avLst/>
          </a:prstGeom>
          <a:noFill/>
          <a:ln/>
        </p:spPr>
        <p:txBody>
          <a:bodyPr wrap="square" lIns="0" tIns="0" rIns="0" bIns="0" rtlCol="0" anchor="ctr"/>
          <a:lstStyle/>
          <a:p>
            <a:pPr marL="0" indent="0">
              <a:buNone/>
            </a:pPr>
            <a:r>
              <a:rPr lang="en-US" sz="1100" b="1" kern="0" spc="400" dirty="0">
                <a:solidFill>
                  <a:srgbClr val="EF4444"/>
                </a:solidFill>
                <a:latin typeface="Calibri" pitchFamily="34" charset="0"/>
                <a:ea typeface="Calibri" pitchFamily="34" charset="-122"/>
                <a:cs typeface="Calibri" pitchFamily="34" charset="-120"/>
              </a:rPr>
              <a:t>RISKS</a:t>
            </a:r>
            <a:endParaRPr lang="en-US" sz="1100" dirty="0"/>
          </a:p>
        </p:txBody>
      </p:sp>
      <p:sp>
        <p:nvSpPr>
          <p:cNvPr id="9" name="Text 7"/>
          <p:cNvSpPr/>
          <p:nvPr/>
        </p:nvSpPr>
        <p:spPr>
          <a:xfrm>
            <a:off x="822960" y="2057400"/>
            <a:ext cx="3200400" cy="365760"/>
          </a:xfrm>
          <a:prstGeom prst="rect">
            <a:avLst/>
          </a:prstGeom>
          <a:noFill/>
          <a:ln/>
        </p:spPr>
        <p:txBody>
          <a:bodyPr wrap="square" lIns="0" tIns="0" rIns="0" bIns="0" rtlCol="0" anchor="ctr"/>
          <a:lstStyle/>
          <a:p>
            <a:pPr marL="0" indent="0">
              <a:buNone/>
            </a:pPr>
            <a:r>
              <a:rPr lang="en-US" sz="1400" b="1" dirty="0">
                <a:solidFill>
                  <a:srgbClr val="0F172A"/>
                </a:solidFill>
                <a:latin typeface="Calibri" pitchFamily="34" charset="0"/>
                <a:ea typeface="Calibri" pitchFamily="34" charset="-122"/>
                <a:cs typeface="Calibri" pitchFamily="34" charset="-120"/>
              </a:rPr>
              <a:t>What we're defending against</a:t>
            </a:r>
            <a:endParaRPr lang="en-US" sz="1400" dirty="0"/>
          </a:p>
        </p:txBody>
      </p:sp>
      <p:sp>
        <p:nvSpPr>
          <p:cNvPr id="10" name="Text 8"/>
          <p:cNvSpPr/>
          <p:nvPr/>
        </p:nvSpPr>
        <p:spPr>
          <a:xfrm>
            <a:off x="822960" y="2560320"/>
            <a:ext cx="3200400" cy="3474720"/>
          </a:xfrm>
          <a:prstGeom prst="rect">
            <a:avLst/>
          </a:prstGeom>
          <a:noFill/>
          <a:ln/>
        </p:spPr>
        <p:txBody>
          <a:bodyPr wrap="square" lIns="0" tIns="0" rIns="0" bIns="0" rtlCol="0" anchor="t"/>
          <a:lstStyle/>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Delayed breach detection</a:t>
            </a:r>
            <a:endParaRPr lang="en-US" sz="1250" dirty="0"/>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Undetected lateral movement</a:t>
            </a:r>
            <a:endParaRPr lang="en-US" sz="1250" dirty="0"/>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No incident visibility across services</a:t>
            </a:r>
            <a:endParaRPr lang="en-US" sz="1250" dirty="0"/>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Compliance and audit failure</a:t>
            </a:r>
            <a:endParaRPr lang="en-US" sz="1250" dirty="0"/>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Manual, slow response workflows</a:t>
            </a:r>
            <a:endParaRPr lang="en-US" sz="1250" dirty="0"/>
          </a:p>
        </p:txBody>
      </p:sp>
      <p:sp>
        <p:nvSpPr>
          <p:cNvPr id="11" name="Shape 9"/>
          <p:cNvSpPr/>
          <p:nvPr/>
        </p:nvSpPr>
        <p:spPr>
          <a:xfrm>
            <a:off x="4434840" y="1535654"/>
            <a:ext cx="3749040" cy="4754880"/>
          </a:xfrm>
          <a:prstGeom prst="rect">
            <a:avLst/>
          </a:prstGeom>
          <a:solidFill>
            <a:srgbClr val="FFFFFF"/>
          </a:solidFill>
          <a:ln w="12700">
            <a:solidFill>
              <a:srgbClr val="E2E8F0"/>
            </a:solidFill>
            <a:prstDash val="solid"/>
          </a:ln>
          <a:effectLst>
            <a:outerShdw blurRad="127000" dist="25400" dir="5400000" algn="bl" rotWithShape="0">
              <a:srgbClr val="0F172A">
                <a:alpha val="10000"/>
              </a:srgbClr>
            </a:outerShdw>
          </a:effectLst>
        </p:spPr>
        <p:txBody>
          <a:bodyPr/>
          <a:lstStyle/>
          <a:p>
            <a:endParaRPr lang="en-US"/>
          </a:p>
        </p:txBody>
      </p:sp>
      <p:sp>
        <p:nvSpPr>
          <p:cNvPr id="12" name="Shape 10"/>
          <p:cNvSpPr/>
          <p:nvPr/>
        </p:nvSpPr>
        <p:spPr>
          <a:xfrm>
            <a:off x="4434840" y="1508760"/>
            <a:ext cx="3749040" cy="109728"/>
          </a:xfrm>
          <a:prstGeom prst="rect">
            <a:avLst/>
          </a:prstGeom>
          <a:solidFill>
            <a:srgbClr val="06B6D4"/>
          </a:solidFill>
          <a:ln/>
        </p:spPr>
        <p:txBody>
          <a:bodyPr/>
          <a:lstStyle/>
          <a:p>
            <a:endParaRPr lang="en-US"/>
          </a:p>
        </p:txBody>
      </p:sp>
      <p:sp>
        <p:nvSpPr>
          <p:cNvPr id="13" name="Text 11"/>
          <p:cNvSpPr/>
          <p:nvPr/>
        </p:nvSpPr>
        <p:spPr>
          <a:xfrm>
            <a:off x="4709160" y="1783080"/>
            <a:ext cx="2743200" cy="274320"/>
          </a:xfrm>
          <a:prstGeom prst="rect">
            <a:avLst/>
          </a:prstGeom>
          <a:noFill/>
          <a:ln/>
        </p:spPr>
        <p:txBody>
          <a:bodyPr wrap="square" lIns="0" tIns="0" rIns="0" bIns="0" rtlCol="0" anchor="ctr"/>
          <a:lstStyle/>
          <a:p>
            <a:pPr marL="0" indent="0">
              <a:buNone/>
            </a:pPr>
            <a:r>
              <a:rPr lang="en-US" sz="1100" b="1" kern="0" spc="400" dirty="0">
                <a:solidFill>
                  <a:srgbClr val="06B6D4"/>
                </a:solidFill>
                <a:latin typeface="Calibri" pitchFamily="34" charset="0"/>
                <a:ea typeface="Calibri" pitchFamily="34" charset="-122"/>
                <a:cs typeface="Calibri" pitchFamily="34" charset="-120"/>
              </a:rPr>
              <a:t>AZURE CONTROLS</a:t>
            </a:r>
            <a:endParaRPr lang="en-US" sz="1100" dirty="0"/>
          </a:p>
        </p:txBody>
      </p:sp>
      <p:sp>
        <p:nvSpPr>
          <p:cNvPr id="14" name="Text 12"/>
          <p:cNvSpPr/>
          <p:nvPr/>
        </p:nvSpPr>
        <p:spPr>
          <a:xfrm>
            <a:off x="4709160" y="2057400"/>
            <a:ext cx="3200400" cy="365760"/>
          </a:xfrm>
          <a:prstGeom prst="rect">
            <a:avLst/>
          </a:prstGeom>
          <a:noFill/>
          <a:ln/>
        </p:spPr>
        <p:txBody>
          <a:bodyPr wrap="square" lIns="0" tIns="0" rIns="0" bIns="0" rtlCol="0" anchor="ctr"/>
          <a:lstStyle/>
          <a:p>
            <a:pPr marL="0" indent="0">
              <a:buNone/>
            </a:pPr>
            <a:r>
              <a:rPr lang="en-US" sz="1400" b="1" dirty="0">
                <a:solidFill>
                  <a:srgbClr val="0F172A"/>
                </a:solidFill>
                <a:latin typeface="Calibri" pitchFamily="34" charset="0"/>
                <a:ea typeface="Calibri" pitchFamily="34" charset="-122"/>
                <a:cs typeface="Calibri" pitchFamily="34" charset="-120"/>
              </a:rPr>
              <a:t>Recommended services &amp; policies</a:t>
            </a:r>
            <a:endParaRPr lang="en-US" sz="1400" dirty="0"/>
          </a:p>
        </p:txBody>
      </p:sp>
      <p:sp>
        <p:nvSpPr>
          <p:cNvPr id="15" name="Text 13"/>
          <p:cNvSpPr/>
          <p:nvPr/>
        </p:nvSpPr>
        <p:spPr>
          <a:xfrm>
            <a:off x="4709160" y="2560320"/>
            <a:ext cx="3200400" cy="3474720"/>
          </a:xfrm>
          <a:prstGeom prst="rect">
            <a:avLst/>
          </a:prstGeom>
          <a:noFill/>
          <a:ln/>
        </p:spPr>
        <p:txBody>
          <a:bodyPr wrap="square" lIns="0" tIns="0" rIns="0" bIns="0" rtlCol="0" anchor="t"/>
          <a:lstStyle/>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Microsoft Sentinel SIEM + SOAR</a:t>
            </a:r>
            <a:endParaRPr lang="en-US" sz="1250" dirty="0"/>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Defender for Cloud (</a:t>
            </a:r>
            <a:r>
              <a:rPr lang="en-US" sz="1250" b="1" dirty="0">
                <a:solidFill>
                  <a:srgbClr val="0F172A"/>
                </a:solidFill>
                <a:latin typeface="Calibri" pitchFamily="34" charset="0"/>
                <a:ea typeface="Calibri" pitchFamily="34" charset="-122"/>
                <a:cs typeface="Calibri" pitchFamily="34" charset="-120"/>
              </a:rPr>
              <a:t>CSPM + workload</a:t>
            </a:r>
            <a:r>
              <a:rPr lang="en-US" sz="1250" dirty="0">
                <a:solidFill>
                  <a:srgbClr val="0F172A"/>
                </a:solidFill>
                <a:latin typeface="Calibri" pitchFamily="34" charset="0"/>
                <a:ea typeface="Calibri" pitchFamily="34" charset="-122"/>
                <a:cs typeface="Calibri" pitchFamily="34" charset="-120"/>
              </a:rPr>
              <a:t>)</a:t>
            </a:r>
            <a:endParaRPr lang="en-US" sz="1250" dirty="0"/>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Defender for App Service / Storage / SQL</a:t>
            </a:r>
            <a:endParaRPr lang="en-US" sz="1250" dirty="0"/>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Azure Monitor + Log Analytics</a:t>
            </a:r>
            <a:endParaRPr lang="en-US" sz="1250" dirty="0"/>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Diagnostic settings on all sensitive services</a:t>
            </a:r>
            <a:endParaRPr lang="en-US" sz="1250" dirty="0"/>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Logic Apps for automated response playbooks</a:t>
            </a:r>
            <a:endParaRPr lang="en-US" sz="1250" dirty="0"/>
          </a:p>
        </p:txBody>
      </p:sp>
      <p:sp>
        <p:nvSpPr>
          <p:cNvPr id="16" name="Shape 14"/>
          <p:cNvSpPr/>
          <p:nvPr/>
        </p:nvSpPr>
        <p:spPr>
          <a:xfrm>
            <a:off x="8321040" y="1508760"/>
            <a:ext cx="3337560" cy="4754880"/>
          </a:xfrm>
          <a:prstGeom prst="rect">
            <a:avLst/>
          </a:prstGeom>
          <a:solidFill>
            <a:srgbClr val="0F1729"/>
          </a:solidFill>
          <a:ln/>
          <a:effectLst>
            <a:outerShdw blurRad="177800" dist="38100" dir="5400000" algn="bl" rotWithShape="0">
              <a:srgbClr val="0F172A">
                <a:alpha val="14000"/>
              </a:srgbClr>
            </a:outerShdw>
          </a:effectLst>
        </p:spPr>
        <p:txBody>
          <a:bodyPr/>
          <a:lstStyle/>
          <a:p>
            <a:endParaRPr lang="en-US"/>
          </a:p>
        </p:txBody>
      </p:sp>
      <p:sp>
        <p:nvSpPr>
          <p:cNvPr id="17" name="Shape 15"/>
          <p:cNvSpPr/>
          <p:nvPr/>
        </p:nvSpPr>
        <p:spPr>
          <a:xfrm>
            <a:off x="8321040" y="1508760"/>
            <a:ext cx="3337560" cy="109728"/>
          </a:xfrm>
          <a:prstGeom prst="rect">
            <a:avLst/>
          </a:prstGeom>
          <a:solidFill>
            <a:srgbClr val="10B981"/>
          </a:solidFill>
          <a:ln/>
        </p:spPr>
        <p:txBody>
          <a:bodyPr/>
          <a:lstStyle/>
          <a:p>
            <a:endParaRPr lang="en-US"/>
          </a:p>
        </p:txBody>
      </p:sp>
      <p:sp>
        <p:nvSpPr>
          <p:cNvPr id="18" name="Text 16"/>
          <p:cNvSpPr/>
          <p:nvPr/>
        </p:nvSpPr>
        <p:spPr>
          <a:xfrm>
            <a:off x="8595360" y="1783080"/>
            <a:ext cx="2743200" cy="274320"/>
          </a:xfrm>
          <a:prstGeom prst="rect">
            <a:avLst/>
          </a:prstGeom>
          <a:noFill/>
          <a:ln/>
        </p:spPr>
        <p:txBody>
          <a:bodyPr wrap="square" lIns="0" tIns="0" rIns="0" bIns="0" rtlCol="0" anchor="ctr"/>
          <a:lstStyle/>
          <a:p>
            <a:pPr marL="0" indent="0">
              <a:buNone/>
            </a:pPr>
            <a:r>
              <a:rPr lang="en-US" sz="1100" b="1" kern="0" spc="400" dirty="0">
                <a:solidFill>
                  <a:srgbClr val="10B981"/>
                </a:solidFill>
                <a:latin typeface="Calibri" pitchFamily="34" charset="0"/>
                <a:ea typeface="Calibri" pitchFamily="34" charset="-122"/>
                <a:cs typeface="Calibri" pitchFamily="34" charset="-120"/>
              </a:rPr>
              <a:t>IMPLEMENTATION</a:t>
            </a:r>
            <a:endParaRPr lang="en-US" sz="1100" dirty="0"/>
          </a:p>
        </p:txBody>
      </p:sp>
      <p:sp>
        <p:nvSpPr>
          <p:cNvPr id="19" name="Text 17"/>
          <p:cNvSpPr/>
          <p:nvPr/>
        </p:nvSpPr>
        <p:spPr>
          <a:xfrm>
            <a:off x="8595360" y="2057400"/>
            <a:ext cx="2788920" cy="365760"/>
          </a:xfrm>
          <a:prstGeom prst="rect">
            <a:avLst/>
          </a:prstGeom>
          <a:noFill/>
          <a:ln/>
        </p:spPr>
        <p:txBody>
          <a:bodyPr wrap="square" lIns="0" tIns="0" rIns="0" bIns="0" rtlCol="0" anchor="ctr"/>
          <a:lstStyle/>
          <a:p>
            <a:pPr marL="0" indent="0">
              <a:buNone/>
            </a:pPr>
            <a:r>
              <a:rPr lang="en-US" sz="1400" b="1" dirty="0">
                <a:solidFill>
                  <a:srgbClr val="FFFFFF"/>
                </a:solidFill>
                <a:latin typeface="Calibri" pitchFamily="34" charset="0"/>
                <a:ea typeface="Calibri" pitchFamily="34" charset="-122"/>
                <a:cs typeface="Calibri" pitchFamily="34" charset="-120"/>
              </a:rPr>
              <a:t>Step-by-step actions</a:t>
            </a:r>
            <a:endParaRPr lang="en-US" sz="1400" dirty="0"/>
          </a:p>
        </p:txBody>
      </p:sp>
      <p:sp>
        <p:nvSpPr>
          <p:cNvPr id="20" name="Shape 18"/>
          <p:cNvSpPr/>
          <p:nvPr/>
        </p:nvSpPr>
        <p:spPr>
          <a:xfrm>
            <a:off x="8595360" y="2606040"/>
            <a:ext cx="320040" cy="320040"/>
          </a:xfrm>
          <a:prstGeom prst="ellipse">
            <a:avLst/>
          </a:prstGeom>
          <a:solidFill>
            <a:srgbClr val="10B981"/>
          </a:solidFill>
          <a:ln/>
        </p:spPr>
        <p:txBody>
          <a:bodyPr/>
          <a:lstStyle/>
          <a:p>
            <a:endParaRPr lang="en-US"/>
          </a:p>
        </p:txBody>
      </p:sp>
      <p:sp>
        <p:nvSpPr>
          <p:cNvPr id="21" name="Text 19"/>
          <p:cNvSpPr/>
          <p:nvPr/>
        </p:nvSpPr>
        <p:spPr>
          <a:xfrm>
            <a:off x="8595360" y="2606040"/>
            <a:ext cx="320040"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1</a:t>
            </a:r>
            <a:endParaRPr lang="en-US" sz="1100" dirty="0"/>
          </a:p>
        </p:txBody>
      </p:sp>
      <p:sp>
        <p:nvSpPr>
          <p:cNvPr id="22" name="Text 20"/>
          <p:cNvSpPr/>
          <p:nvPr/>
        </p:nvSpPr>
        <p:spPr>
          <a:xfrm>
            <a:off x="9006840" y="2560320"/>
            <a:ext cx="2423160" cy="667512"/>
          </a:xfrm>
          <a:prstGeom prst="rect">
            <a:avLst/>
          </a:prstGeom>
          <a:noFill/>
          <a:ln/>
        </p:spPr>
        <p:txBody>
          <a:bodyPr wrap="square" lIns="0" tIns="0" rIns="0" bIns="0" rtlCol="0" anchor="t"/>
          <a:lstStyle/>
          <a:p>
            <a:pPr marL="0" indent="0">
              <a:buNone/>
            </a:pPr>
            <a:r>
              <a:rPr lang="en-US" sz="1150" dirty="0">
                <a:solidFill>
                  <a:srgbClr val="FFFFFF"/>
                </a:solidFill>
                <a:latin typeface="Calibri" pitchFamily="34" charset="0"/>
                <a:ea typeface="Calibri" pitchFamily="34" charset="-122"/>
                <a:cs typeface="Calibri" pitchFamily="34" charset="-120"/>
              </a:rPr>
              <a:t>Centralise diagnostic logging from App Service, Key Vault, WAF, Storage, SQL, and Front Door.</a:t>
            </a:r>
            <a:endParaRPr lang="en-US" sz="1150" dirty="0"/>
          </a:p>
        </p:txBody>
      </p:sp>
      <p:sp>
        <p:nvSpPr>
          <p:cNvPr id="23" name="Shape 21"/>
          <p:cNvSpPr/>
          <p:nvPr/>
        </p:nvSpPr>
        <p:spPr>
          <a:xfrm>
            <a:off x="8595360" y="3319272"/>
            <a:ext cx="320040" cy="320040"/>
          </a:xfrm>
          <a:prstGeom prst="ellipse">
            <a:avLst/>
          </a:prstGeom>
          <a:solidFill>
            <a:srgbClr val="10B981"/>
          </a:solidFill>
          <a:ln/>
        </p:spPr>
        <p:txBody>
          <a:bodyPr/>
          <a:lstStyle/>
          <a:p>
            <a:endParaRPr lang="en-US"/>
          </a:p>
        </p:txBody>
      </p:sp>
      <p:sp>
        <p:nvSpPr>
          <p:cNvPr id="24" name="Text 22"/>
          <p:cNvSpPr/>
          <p:nvPr/>
        </p:nvSpPr>
        <p:spPr>
          <a:xfrm>
            <a:off x="8595360" y="3319272"/>
            <a:ext cx="320040"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2</a:t>
            </a:r>
            <a:endParaRPr lang="en-US" sz="1100" dirty="0"/>
          </a:p>
        </p:txBody>
      </p:sp>
      <p:sp>
        <p:nvSpPr>
          <p:cNvPr id="25" name="Text 23"/>
          <p:cNvSpPr/>
          <p:nvPr/>
        </p:nvSpPr>
        <p:spPr>
          <a:xfrm>
            <a:off x="9006840" y="3273552"/>
            <a:ext cx="2423160" cy="667512"/>
          </a:xfrm>
          <a:prstGeom prst="rect">
            <a:avLst/>
          </a:prstGeom>
          <a:noFill/>
          <a:ln/>
        </p:spPr>
        <p:txBody>
          <a:bodyPr wrap="square" lIns="0" tIns="0" rIns="0" bIns="0" rtlCol="0" anchor="t"/>
          <a:lstStyle/>
          <a:p>
            <a:pPr marL="0" indent="0">
              <a:buNone/>
            </a:pPr>
            <a:r>
              <a:rPr lang="en-US" sz="1150" dirty="0">
                <a:solidFill>
                  <a:srgbClr val="FFFFFF"/>
                </a:solidFill>
                <a:latin typeface="Calibri" pitchFamily="34" charset="0"/>
                <a:ea typeface="Calibri" pitchFamily="34" charset="-122"/>
                <a:cs typeface="Calibri" pitchFamily="34" charset="-120"/>
              </a:rPr>
              <a:t>Deploy Sentinel with analytics rules, threat-intel feeds, and MITRE ATT&amp;CK mappings.</a:t>
            </a:r>
            <a:endParaRPr lang="en-US" sz="1150" dirty="0"/>
          </a:p>
        </p:txBody>
      </p:sp>
      <p:sp>
        <p:nvSpPr>
          <p:cNvPr id="26" name="Shape 24"/>
          <p:cNvSpPr/>
          <p:nvPr/>
        </p:nvSpPr>
        <p:spPr>
          <a:xfrm>
            <a:off x="8595360" y="4032504"/>
            <a:ext cx="320040" cy="320040"/>
          </a:xfrm>
          <a:prstGeom prst="ellipse">
            <a:avLst/>
          </a:prstGeom>
          <a:solidFill>
            <a:srgbClr val="10B981"/>
          </a:solidFill>
          <a:ln/>
        </p:spPr>
        <p:txBody>
          <a:bodyPr/>
          <a:lstStyle/>
          <a:p>
            <a:endParaRPr lang="en-US"/>
          </a:p>
        </p:txBody>
      </p:sp>
      <p:sp>
        <p:nvSpPr>
          <p:cNvPr id="27" name="Text 25"/>
          <p:cNvSpPr/>
          <p:nvPr/>
        </p:nvSpPr>
        <p:spPr>
          <a:xfrm>
            <a:off x="8595360" y="4032504"/>
            <a:ext cx="320040"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3</a:t>
            </a:r>
            <a:endParaRPr lang="en-US" sz="1100" dirty="0"/>
          </a:p>
        </p:txBody>
      </p:sp>
      <p:sp>
        <p:nvSpPr>
          <p:cNvPr id="28" name="Text 26"/>
          <p:cNvSpPr/>
          <p:nvPr/>
        </p:nvSpPr>
        <p:spPr>
          <a:xfrm>
            <a:off x="9006840" y="3986784"/>
            <a:ext cx="2423160" cy="667512"/>
          </a:xfrm>
          <a:prstGeom prst="rect">
            <a:avLst/>
          </a:prstGeom>
          <a:noFill/>
          <a:ln/>
        </p:spPr>
        <p:txBody>
          <a:bodyPr wrap="square" lIns="0" tIns="0" rIns="0" bIns="0" rtlCol="0" anchor="t"/>
          <a:lstStyle/>
          <a:p>
            <a:pPr marL="0" indent="0">
              <a:buNone/>
            </a:pPr>
            <a:r>
              <a:rPr lang="en-US" sz="1150" dirty="0">
                <a:solidFill>
                  <a:srgbClr val="FFFFFF"/>
                </a:solidFill>
                <a:latin typeface="Calibri" pitchFamily="34" charset="0"/>
                <a:ea typeface="Calibri" pitchFamily="34" charset="-122"/>
                <a:cs typeface="Calibri" pitchFamily="34" charset="-120"/>
              </a:rPr>
              <a:t>Enable Defender for Cloud with CSPM, workload protection, and Secure Score.</a:t>
            </a:r>
            <a:endParaRPr lang="en-US" sz="1150" dirty="0"/>
          </a:p>
        </p:txBody>
      </p:sp>
      <p:sp>
        <p:nvSpPr>
          <p:cNvPr id="29" name="Shape 27"/>
          <p:cNvSpPr/>
          <p:nvPr/>
        </p:nvSpPr>
        <p:spPr>
          <a:xfrm>
            <a:off x="8595360" y="4745736"/>
            <a:ext cx="320040" cy="320040"/>
          </a:xfrm>
          <a:prstGeom prst="ellipse">
            <a:avLst/>
          </a:prstGeom>
          <a:solidFill>
            <a:srgbClr val="10B981"/>
          </a:solidFill>
          <a:ln/>
        </p:spPr>
        <p:txBody>
          <a:bodyPr/>
          <a:lstStyle/>
          <a:p>
            <a:endParaRPr lang="en-US"/>
          </a:p>
        </p:txBody>
      </p:sp>
      <p:sp>
        <p:nvSpPr>
          <p:cNvPr id="30" name="Text 28"/>
          <p:cNvSpPr/>
          <p:nvPr/>
        </p:nvSpPr>
        <p:spPr>
          <a:xfrm>
            <a:off x="8595360" y="4745736"/>
            <a:ext cx="320040"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4</a:t>
            </a:r>
            <a:endParaRPr lang="en-US" sz="1100" dirty="0"/>
          </a:p>
        </p:txBody>
      </p:sp>
      <p:sp>
        <p:nvSpPr>
          <p:cNvPr id="31" name="Text 29"/>
          <p:cNvSpPr/>
          <p:nvPr/>
        </p:nvSpPr>
        <p:spPr>
          <a:xfrm>
            <a:off x="9006840" y="4700016"/>
            <a:ext cx="2423160" cy="667512"/>
          </a:xfrm>
          <a:prstGeom prst="rect">
            <a:avLst/>
          </a:prstGeom>
          <a:noFill/>
          <a:ln/>
        </p:spPr>
        <p:txBody>
          <a:bodyPr wrap="square" lIns="0" tIns="0" rIns="0" bIns="0" rtlCol="0" anchor="t"/>
          <a:lstStyle/>
          <a:p>
            <a:pPr marL="0" indent="0">
              <a:buNone/>
            </a:pPr>
            <a:r>
              <a:rPr lang="en-US" sz="1150" dirty="0">
                <a:solidFill>
                  <a:srgbClr val="FFFFFF"/>
                </a:solidFill>
                <a:latin typeface="Calibri" pitchFamily="34" charset="0"/>
                <a:ea typeface="Calibri" pitchFamily="34" charset="-122"/>
                <a:cs typeface="Calibri" pitchFamily="34" charset="-120"/>
              </a:rPr>
              <a:t>Create detection rules for impossible travel, failed-login bursts, suspicious API calls, WAF patterns, and secret-access anomalies.</a:t>
            </a:r>
            <a:endParaRPr lang="en-US" sz="1150" dirty="0"/>
          </a:p>
        </p:txBody>
      </p:sp>
      <p:sp>
        <p:nvSpPr>
          <p:cNvPr id="32" name="Shape 30"/>
          <p:cNvSpPr/>
          <p:nvPr/>
        </p:nvSpPr>
        <p:spPr>
          <a:xfrm>
            <a:off x="8595360" y="5458968"/>
            <a:ext cx="320040" cy="320040"/>
          </a:xfrm>
          <a:prstGeom prst="ellipse">
            <a:avLst/>
          </a:prstGeom>
          <a:solidFill>
            <a:srgbClr val="10B981"/>
          </a:solidFill>
          <a:ln/>
        </p:spPr>
        <p:txBody>
          <a:bodyPr/>
          <a:lstStyle/>
          <a:p>
            <a:endParaRPr lang="en-US"/>
          </a:p>
        </p:txBody>
      </p:sp>
      <p:sp>
        <p:nvSpPr>
          <p:cNvPr id="33" name="Text 31"/>
          <p:cNvSpPr/>
          <p:nvPr/>
        </p:nvSpPr>
        <p:spPr>
          <a:xfrm>
            <a:off x="8595360" y="5458968"/>
            <a:ext cx="320040"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5</a:t>
            </a:r>
            <a:endParaRPr lang="en-US" sz="1100" dirty="0"/>
          </a:p>
        </p:txBody>
      </p:sp>
      <p:sp>
        <p:nvSpPr>
          <p:cNvPr id="34" name="Text 32"/>
          <p:cNvSpPr/>
          <p:nvPr/>
        </p:nvSpPr>
        <p:spPr>
          <a:xfrm>
            <a:off x="9006840" y="5413248"/>
            <a:ext cx="2423160" cy="667512"/>
          </a:xfrm>
          <a:prstGeom prst="rect">
            <a:avLst/>
          </a:prstGeom>
          <a:noFill/>
          <a:ln/>
        </p:spPr>
        <p:txBody>
          <a:bodyPr wrap="square" lIns="0" tIns="0" rIns="0" bIns="0" rtlCol="0" anchor="t"/>
          <a:lstStyle/>
          <a:p>
            <a:pPr marL="0" indent="0">
              <a:buNone/>
            </a:pPr>
            <a:r>
              <a:rPr lang="en-US" sz="1150" dirty="0">
                <a:solidFill>
                  <a:srgbClr val="FFFFFF"/>
                </a:solidFill>
                <a:latin typeface="Calibri" pitchFamily="34" charset="0"/>
                <a:ea typeface="Calibri" pitchFamily="34" charset="-122"/>
                <a:cs typeface="Calibri" pitchFamily="34" charset="-120"/>
              </a:rPr>
              <a:t>Automate response with Logic Apps — block IPs, disable accounts, quarantine uploads.</a:t>
            </a:r>
            <a:endParaRPr lang="en-US" sz="1150" dirty="0"/>
          </a:p>
        </p:txBody>
      </p:sp>
      <p:sp>
        <p:nvSpPr>
          <p:cNvPr id="35" name="Text 33"/>
          <p:cNvSpPr/>
          <p:nvPr/>
        </p:nvSpPr>
        <p:spPr>
          <a:xfrm>
            <a:off x="548640" y="6473952"/>
            <a:ext cx="7315200" cy="274320"/>
          </a:xfrm>
          <a:prstGeom prst="rect">
            <a:avLst/>
          </a:prstGeom>
          <a:noFill/>
          <a:ln/>
        </p:spPr>
        <p:txBody>
          <a:bodyPr wrap="square" lIns="0" tIns="0" rIns="0" bIns="0" rtlCol="0" anchor="ctr"/>
          <a:lstStyle/>
          <a:p>
            <a:pPr marL="0" indent="0">
              <a:buNone/>
            </a:pPr>
            <a:r>
              <a:rPr lang="en-US" sz="900" dirty="0">
                <a:solidFill>
                  <a:srgbClr val="94A3B8"/>
                </a:solidFill>
                <a:latin typeface="Calibri" pitchFamily="34" charset="0"/>
                <a:ea typeface="Calibri" pitchFamily="34" charset="-122"/>
                <a:cs typeface="Calibri" pitchFamily="34" charset="-120"/>
              </a:rPr>
              <a:t>Azure Web Application Security Design</a:t>
            </a:r>
            <a:endParaRPr lang="en-US" sz="900" dirty="0"/>
          </a:p>
        </p:txBody>
      </p:sp>
      <p:sp>
        <p:nvSpPr>
          <p:cNvPr id="36" name="Text 34"/>
          <p:cNvSpPr/>
          <p:nvPr/>
        </p:nvSpPr>
        <p:spPr>
          <a:xfrm>
            <a:off x="7985455" y="6473952"/>
            <a:ext cx="3657600" cy="274320"/>
          </a:xfrm>
          <a:prstGeom prst="rect">
            <a:avLst/>
          </a:prstGeom>
          <a:noFill/>
          <a:ln/>
        </p:spPr>
        <p:txBody>
          <a:bodyPr wrap="square" lIns="0" tIns="0" rIns="0" bIns="0"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13 · Risk 6 of 6</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548640" y="365760"/>
            <a:ext cx="10972800" cy="274320"/>
          </a:xfrm>
          <a:prstGeom prst="rect">
            <a:avLst/>
          </a:prstGeom>
          <a:noFill/>
          <a:ln/>
        </p:spPr>
        <p:txBody>
          <a:bodyPr wrap="square" lIns="0" tIns="0" rIns="0" bIns="0" rtlCol="0" anchor="ctr"/>
          <a:lstStyle/>
          <a:p>
            <a:pPr marL="0" indent="0">
              <a:buNone/>
            </a:pPr>
            <a:r>
              <a:rPr lang="en-US" sz="1100" b="1" kern="0" spc="400" dirty="0">
                <a:solidFill>
                  <a:srgbClr val="06B6D4"/>
                </a:solidFill>
                <a:latin typeface="Calibri" pitchFamily="34" charset="0"/>
                <a:ea typeface="Calibri" pitchFamily="34" charset="-122"/>
                <a:cs typeface="Calibri" pitchFamily="34" charset="-120"/>
              </a:rPr>
              <a:t>DEVSECOPS</a:t>
            </a:r>
            <a:endParaRPr lang="en-US" sz="1100" dirty="0"/>
          </a:p>
        </p:txBody>
      </p:sp>
      <p:sp>
        <p:nvSpPr>
          <p:cNvPr id="3" name="Text 1"/>
          <p:cNvSpPr/>
          <p:nvPr/>
        </p:nvSpPr>
        <p:spPr>
          <a:xfrm>
            <a:off x="548640" y="658368"/>
            <a:ext cx="10972800" cy="640080"/>
          </a:xfrm>
          <a:prstGeom prst="rect">
            <a:avLst/>
          </a:prstGeom>
          <a:noFill/>
          <a:ln/>
        </p:spPr>
        <p:txBody>
          <a:bodyPr wrap="square" lIns="0" tIns="0" rIns="0" bIns="0" rtlCol="0" anchor="ctr"/>
          <a:lstStyle/>
          <a:p>
            <a:pPr marL="0" indent="0">
              <a:buNone/>
            </a:pPr>
            <a:r>
              <a:rPr lang="en-US" sz="3000" b="1" dirty="0">
                <a:solidFill>
                  <a:srgbClr val="0F172A"/>
                </a:solidFill>
                <a:latin typeface="Calibri" pitchFamily="34" charset="0"/>
                <a:ea typeface="Calibri" pitchFamily="34" charset="-122"/>
                <a:cs typeface="Calibri" pitchFamily="34" charset="-120"/>
              </a:rPr>
              <a:t>SAST &amp; DAST in Azure DevOps pipelines</a:t>
            </a:r>
            <a:endParaRPr lang="en-US" sz="3000" dirty="0"/>
          </a:p>
        </p:txBody>
      </p:sp>
      <p:sp>
        <p:nvSpPr>
          <p:cNvPr id="4" name="Text 2"/>
          <p:cNvSpPr/>
          <p:nvPr/>
        </p:nvSpPr>
        <p:spPr>
          <a:xfrm>
            <a:off x="548640" y="1417320"/>
            <a:ext cx="11155680" cy="411480"/>
          </a:xfrm>
          <a:prstGeom prst="rect">
            <a:avLst/>
          </a:prstGeom>
          <a:noFill/>
          <a:ln/>
        </p:spPr>
        <p:txBody>
          <a:bodyPr wrap="square" lIns="0" tIns="0" rIns="0" bIns="0" rtlCol="0" anchor="ctr"/>
          <a:lstStyle/>
          <a:p>
            <a:pPr marL="0" indent="0">
              <a:buNone/>
            </a:pPr>
            <a:r>
              <a:rPr lang="en-US" sz="1300" i="1" dirty="0">
                <a:solidFill>
                  <a:srgbClr val="64748B"/>
                </a:solidFill>
                <a:latin typeface="Calibri" pitchFamily="34" charset="0"/>
                <a:ea typeface="Calibri" pitchFamily="34" charset="-122"/>
                <a:cs typeface="Calibri" pitchFamily="34" charset="-120"/>
              </a:rPr>
              <a:t>Deployments flow through Azure DevOps pipelines — security gates are wired into every stage, with SAST shifted left into the PR build and DAST anchoring the staging deploy.</a:t>
            </a:r>
            <a:endParaRPr lang="en-US" sz="1300" dirty="0"/>
          </a:p>
        </p:txBody>
      </p:sp>
      <p:sp>
        <p:nvSpPr>
          <p:cNvPr id="5" name="Shape 3"/>
          <p:cNvSpPr/>
          <p:nvPr/>
        </p:nvSpPr>
        <p:spPr>
          <a:xfrm>
            <a:off x="548640" y="1965960"/>
            <a:ext cx="3749040" cy="4297680"/>
          </a:xfrm>
          <a:prstGeom prst="rect">
            <a:avLst/>
          </a:prstGeom>
          <a:solidFill>
            <a:srgbClr val="FFFFFF"/>
          </a:solidFill>
          <a:ln w="12700">
            <a:solidFill>
              <a:srgbClr val="E2E8F0"/>
            </a:solidFill>
            <a:prstDash val="solid"/>
          </a:ln>
          <a:effectLst>
            <a:outerShdw blurRad="127000" dist="25400" dir="5400000" algn="bl" rotWithShape="0">
              <a:srgbClr val="0F172A">
                <a:alpha val="10000"/>
              </a:srgbClr>
            </a:outerShdw>
          </a:effectLst>
        </p:spPr>
        <p:txBody>
          <a:bodyPr/>
          <a:lstStyle/>
          <a:p>
            <a:endParaRPr lang="en-US"/>
          </a:p>
        </p:txBody>
      </p:sp>
      <p:sp>
        <p:nvSpPr>
          <p:cNvPr id="6" name="Shape 4"/>
          <p:cNvSpPr/>
          <p:nvPr/>
        </p:nvSpPr>
        <p:spPr>
          <a:xfrm>
            <a:off x="548640" y="1965960"/>
            <a:ext cx="3749040" cy="109728"/>
          </a:xfrm>
          <a:prstGeom prst="rect">
            <a:avLst/>
          </a:prstGeom>
          <a:solidFill>
            <a:srgbClr val="06B6D4"/>
          </a:solidFill>
          <a:ln/>
        </p:spPr>
        <p:txBody>
          <a:bodyPr/>
          <a:lstStyle/>
          <a:p>
            <a:endParaRPr lang="en-US"/>
          </a:p>
        </p:txBody>
      </p:sp>
      <p:sp>
        <p:nvSpPr>
          <p:cNvPr id="7" name="Text 5"/>
          <p:cNvSpPr/>
          <p:nvPr/>
        </p:nvSpPr>
        <p:spPr>
          <a:xfrm>
            <a:off x="822960" y="2240280"/>
            <a:ext cx="2743200" cy="274320"/>
          </a:xfrm>
          <a:prstGeom prst="rect">
            <a:avLst/>
          </a:prstGeom>
          <a:noFill/>
          <a:ln/>
        </p:spPr>
        <p:txBody>
          <a:bodyPr wrap="square" lIns="0" tIns="0" rIns="0" bIns="0" rtlCol="0" anchor="ctr"/>
          <a:lstStyle/>
          <a:p>
            <a:pPr marL="0" indent="0">
              <a:buNone/>
            </a:pPr>
            <a:r>
              <a:rPr lang="en-US" sz="1100" b="1" kern="0" spc="400" dirty="0">
                <a:solidFill>
                  <a:srgbClr val="06B6D4"/>
                </a:solidFill>
                <a:latin typeface="Calibri" pitchFamily="34" charset="0"/>
                <a:ea typeface="Calibri" pitchFamily="34" charset="-122"/>
                <a:cs typeface="Calibri" pitchFamily="34" charset="-120"/>
              </a:rPr>
              <a:t>STATIC ANALYSIS</a:t>
            </a:r>
            <a:endParaRPr lang="en-US" sz="1100" dirty="0"/>
          </a:p>
        </p:txBody>
      </p:sp>
      <p:sp>
        <p:nvSpPr>
          <p:cNvPr id="8" name="Text 6"/>
          <p:cNvSpPr/>
          <p:nvPr/>
        </p:nvSpPr>
        <p:spPr>
          <a:xfrm>
            <a:off x="822960" y="2514600"/>
            <a:ext cx="3200400" cy="365760"/>
          </a:xfrm>
          <a:prstGeom prst="rect">
            <a:avLst/>
          </a:prstGeom>
          <a:noFill/>
          <a:ln/>
        </p:spPr>
        <p:txBody>
          <a:bodyPr wrap="square" lIns="0" tIns="0" rIns="0" bIns="0" rtlCol="0" anchor="ctr"/>
          <a:lstStyle/>
          <a:p>
            <a:pPr marL="0" indent="0">
              <a:buNone/>
            </a:pPr>
            <a:r>
              <a:rPr lang="en-US" sz="1400" b="1" dirty="0">
                <a:solidFill>
                  <a:srgbClr val="0F172A"/>
                </a:solidFill>
                <a:latin typeface="Calibri" pitchFamily="34" charset="0"/>
                <a:ea typeface="Calibri" pitchFamily="34" charset="-122"/>
                <a:cs typeface="Calibri" pitchFamily="34" charset="-120"/>
              </a:rPr>
              <a:t>SAST · Source code scanning</a:t>
            </a:r>
            <a:endParaRPr lang="en-US" sz="1400" dirty="0"/>
          </a:p>
        </p:txBody>
      </p:sp>
      <p:sp>
        <p:nvSpPr>
          <p:cNvPr id="9" name="Text 7"/>
          <p:cNvSpPr/>
          <p:nvPr/>
        </p:nvSpPr>
        <p:spPr>
          <a:xfrm>
            <a:off x="822960" y="3017520"/>
            <a:ext cx="3200400" cy="3017520"/>
          </a:xfrm>
          <a:prstGeom prst="rect">
            <a:avLst/>
          </a:prstGeom>
          <a:noFill/>
          <a:ln/>
        </p:spPr>
        <p:txBody>
          <a:bodyPr wrap="square" lIns="0" tIns="0" rIns="0" bIns="0" rtlCol="0" anchor="t"/>
          <a:lstStyle/>
          <a:p>
            <a:pPr marL="342900" indent="-342900">
              <a:spcAft>
                <a:spcPts val="600"/>
              </a:spcAft>
              <a:buSzPct val="100000"/>
              <a:buChar char="■"/>
            </a:pPr>
            <a:r>
              <a:rPr lang="en-US" sz="1200" dirty="0">
                <a:solidFill>
                  <a:srgbClr val="0F172A"/>
                </a:solidFill>
                <a:latin typeface="Calibri" pitchFamily="34" charset="0"/>
                <a:ea typeface="Calibri" pitchFamily="34" charset="-122"/>
                <a:cs typeface="Calibri" pitchFamily="34" charset="-120"/>
              </a:rPr>
              <a:t>Analyses source code statically before deployment</a:t>
            </a:r>
            <a:endParaRPr lang="en-US" sz="1200" dirty="0"/>
          </a:p>
          <a:p>
            <a:pPr marL="342900" indent="-342900">
              <a:spcAft>
                <a:spcPts val="600"/>
              </a:spcAft>
              <a:buSzPct val="100000"/>
              <a:buChar char="■"/>
            </a:pPr>
            <a:r>
              <a:rPr lang="en-US" sz="1200" dirty="0">
                <a:solidFill>
                  <a:srgbClr val="0F172A"/>
                </a:solidFill>
                <a:latin typeface="Calibri" pitchFamily="34" charset="0"/>
                <a:ea typeface="Calibri" pitchFamily="34" charset="-122"/>
                <a:cs typeface="Calibri" pitchFamily="34" charset="-120"/>
              </a:rPr>
              <a:t>Runs on every pull request and main-branch build</a:t>
            </a:r>
            <a:endParaRPr lang="en-US" sz="1200" dirty="0"/>
          </a:p>
          <a:p>
            <a:pPr marL="342900" indent="-342900">
              <a:spcAft>
                <a:spcPts val="600"/>
              </a:spcAft>
              <a:buSzPct val="100000"/>
              <a:buChar char="■"/>
            </a:pPr>
            <a:r>
              <a:rPr lang="en-US" sz="1200" dirty="0">
                <a:solidFill>
                  <a:srgbClr val="0F172A"/>
                </a:solidFill>
                <a:latin typeface="Calibri" pitchFamily="34" charset="0"/>
                <a:ea typeface="Calibri" pitchFamily="34" charset="-122"/>
                <a:cs typeface="Calibri" pitchFamily="34" charset="-120"/>
              </a:rPr>
              <a:t>Branch policy blocks merge on Critical / High findings</a:t>
            </a:r>
            <a:endParaRPr lang="en-US" sz="1200" dirty="0"/>
          </a:p>
          <a:p>
            <a:pPr marL="342900" indent="-342900">
              <a:spcAft>
                <a:spcPts val="600"/>
              </a:spcAft>
              <a:buSzPct val="100000"/>
              <a:buChar char="■"/>
            </a:pPr>
            <a:r>
              <a:rPr lang="en-US" sz="1200" dirty="0">
                <a:solidFill>
                  <a:srgbClr val="0F172A"/>
                </a:solidFill>
                <a:latin typeface="Calibri" pitchFamily="34" charset="0"/>
                <a:ea typeface="Calibri" pitchFamily="34" charset="-122"/>
                <a:cs typeface="Calibri" pitchFamily="34" charset="-120"/>
              </a:rPr>
              <a:t>Findings surfaced inline via PR decoration</a:t>
            </a:r>
            <a:endParaRPr lang="en-US" sz="1200" dirty="0"/>
          </a:p>
          <a:p>
            <a:pPr marL="342900" indent="-342900">
              <a:spcAft>
                <a:spcPts val="600"/>
              </a:spcAft>
              <a:buSzPct val="100000"/>
              <a:buChar char="■"/>
            </a:pPr>
            <a:r>
              <a:rPr lang="en-US" sz="1200" b="1" dirty="0">
                <a:solidFill>
                  <a:srgbClr val="0F172A"/>
                </a:solidFill>
                <a:latin typeface="Calibri"/>
                <a:ea typeface="Calibri"/>
                <a:cs typeface="Calibri"/>
              </a:rPr>
              <a:t>SonarCloud</a:t>
            </a:r>
            <a:r>
              <a:rPr lang="en-US" sz="1200" dirty="0">
                <a:solidFill>
                  <a:srgbClr val="0F172A"/>
                </a:solidFill>
                <a:latin typeface="Calibri"/>
                <a:ea typeface="Calibri"/>
                <a:cs typeface="Calibri"/>
              </a:rPr>
              <a:t> · Microsoft Security DevOps (MSDO) extension</a:t>
            </a:r>
            <a:endParaRPr lang="en-US" sz="1200" dirty="0">
              <a:latin typeface="Calibri"/>
              <a:ea typeface="Calibri"/>
              <a:cs typeface="Calibri"/>
            </a:endParaRPr>
          </a:p>
        </p:txBody>
      </p:sp>
      <p:sp>
        <p:nvSpPr>
          <p:cNvPr id="10" name="Shape 8"/>
          <p:cNvSpPr/>
          <p:nvPr/>
        </p:nvSpPr>
        <p:spPr>
          <a:xfrm>
            <a:off x="4434840" y="1965960"/>
            <a:ext cx="3749040" cy="4297680"/>
          </a:xfrm>
          <a:prstGeom prst="rect">
            <a:avLst/>
          </a:prstGeom>
          <a:solidFill>
            <a:srgbClr val="FFFFFF"/>
          </a:solidFill>
          <a:ln w="12700">
            <a:solidFill>
              <a:srgbClr val="E2E8F0"/>
            </a:solidFill>
            <a:prstDash val="solid"/>
          </a:ln>
          <a:effectLst>
            <a:outerShdw blurRad="127000" dist="25400" dir="5400000" algn="bl" rotWithShape="0">
              <a:srgbClr val="0F172A">
                <a:alpha val="10000"/>
              </a:srgbClr>
            </a:outerShdw>
          </a:effectLst>
        </p:spPr>
        <p:txBody>
          <a:bodyPr/>
          <a:lstStyle/>
          <a:p>
            <a:endParaRPr lang="en-US"/>
          </a:p>
        </p:txBody>
      </p:sp>
      <p:sp>
        <p:nvSpPr>
          <p:cNvPr id="11" name="Shape 9"/>
          <p:cNvSpPr/>
          <p:nvPr/>
        </p:nvSpPr>
        <p:spPr>
          <a:xfrm>
            <a:off x="4434840" y="1965960"/>
            <a:ext cx="3749040" cy="109728"/>
          </a:xfrm>
          <a:prstGeom prst="rect">
            <a:avLst/>
          </a:prstGeom>
          <a:solidFill>
            <a:srgbClr val="10B981"/>
          </a:solidFill>
          <a:ln/>
        </p:spPr>
        <p:txBody>
          <a:bodyPr/>
          <a:lstStyle/>
          <a:p>
            <a:endParaRPr lang="en-US"/>
          </a:p>
        </p:txBody>
      </p:sp>
      <p:sp>
        <p:nvSpPr>
          <p:cNvPr id="12" name="Text 10"/>
          <p:cNvSpPr/>
          <p:nvPr/>
        </p:nvSpPr>
        <p:spPr>
          <a:xfrm>
            <a:off x="4709160" y="2240280"/>
            <a:ext cx="2743200" cy="274320"/>
          </a:xfrm>
          <a:prstGeom prst="rect">
            <a:avLst/>
          </a:prstGeom>
          <a:noFill/>
          <a:ln/>
        </p:spPr>
        <p:txBody>
          <a:bodyPr wrap="square" lIns="0" tIns="0" rIns="0" bIns="0" rtlCol="0" anchor="ctr"/>
          <a:lstStyle/>
          <a:p>
            <a:pPr marL="0" indent="0">
              <a:buNone/>
            </a:pPr>
            <a:r>
              <a:rPr lang="en-US" sz="1100" b="1" kern="0" spc="400" dirty="0">
                <a:solidFill>
                  <a:srgbClr val="10B981"/>
                </a:solidFill>
                <a:latin typeface="Calibri" pitchFamily="34" charset="0"/>
                <a:ea typeface="Calibri" pitchFamily="34" charset="-122"/>
                <a:cs typeface="Calibri" pitchFamily="34" charset="-120"/>
              </a:rPr>
              <a:t>DYNAMIC ANALYSIS</a:t>
            </a:r>
            <a:endParaRPr lang="en-US" sz="1100" dirty="0"/>
          </a:p>
        </p:txBody>
      </p:sp>
      <p:sp>
        <p:nvSpPr>
          <p:cNvPr id="13" name="Text 11"/>
          <p:cNvSpPr/>
          <p:nvPr/>
        </p:nvSpPr>
        <p:spPr>
          <a:xfrm>
            <a:off x="4709160" y="2514600"/>
            <a:ext cx="3200400" cy="365760"/>
          </a:xfrm>
          <a:prstGeom prst="rect">
            <a:avLst/>
          </a:prstGeom>
          <a:noFill/>
          <a:ln/>
        </p:spPr>
        <p:txBody>
          <a:bodyPr wrap="square" lIns="0" tIns="0" rIns="0" bIns="0" rtlCol="0" anchor="ctr"/>
          <a:lstStyle/>
          <a:p>
            <a:pPr marL="0" indent="0">
              <a:buNone/>
            </a:pPr>
            <a:r>
              <a:rPr lang="en-US" sz="1400" b="1" dirty="0">
                <a:solidFill>
                  <a:srgbClr val="0F172A"/>
                </a:solidFill>
                <a:latin typeface="Calibri" pitchFamily="34" charset="0"/>
                <a:ea typeface="Calibri" pitchFamily="34" charset="-122"/>
                <a:cs typeface="Calibri" pitchFamily="34" charset="-120"/>
              </a:rPr>
              <a:t>DAST · Runtime application scanning</a:t>
            </a:r>
            <a:endParaRPr lang="en-US" sz="1400" dirty="0"/>
          </a:p>
        </p:txBody>
      </p:sp>
      <p:sp>
        <p:nvSpPr>
          <p:cNvPr id="14" name="Text 12"/>
          <p:cNvSpPr/>
          <p:nvPr/>
        </p:nvSpPr>
        <p:spPr>
          <a:xfrm>
            <a:off x="4709160" y="3017520"/>
            <a:ext cx="3200400" cy="3017520"/>
          </a:xfrm>
          <a:prstGeom prst="rect">
            <a:avLst/>
          </a:prstGeom>
          <a:noFill/>
          <a:ln/>
        </p:spPr>
        <p:txBody>
          <a:bodyPr wrap="square" lIns="0" tIns="0" rIns="0" bIns="0" rtlCol="0" anchor="t"/>
          <a:lstStyle/>
          <a:p>
            <a:pPr marL="342900" indent="-342900">
              <a:spcAft>
                <a:spcPts val="600"/>
              </a:spcAft>
              <a:buSzPct val="100000"/>
              <a:buChar char="■"/>
            </a:pPr>
            <a:r>
              <a:rPr lang="en-US" sz="1200" dirty="0">
                <a:solidFill>
                  <a:srgbClr val="0F172A"/>
                </a:solidFill>
                <a:latin typeface="Calibri" pitchFamily="34" charset="0"/>
                <a:ea typeface="Calibri" pitchFamily="34" charset="-122"/>
                <a:cs typeface="Calibri" pitchFamily="34" charset="-120"/>
              </a:rPr>
              <a:t>Tests the running </a:t>
            </a:r>
            <a:r>
              <a:rPr lang="en-US" sz="1200">
                <a:solidFill>
                  <a:srgbClr val="0F172A"/>
                </a:solidFill>
                <a:latin typeface="Calibri" pitchFamily="34" charset="0"/>
                <a:ea typeface="Calibri" pitchFamily="34" charset="-122"/>
                <a:cs typeface="Calibri" pitchFamily="34" charset="-120"/>
              </a:rPr>
              <a:t>application from an external point of view</a:t>
            </a:r>
            <a:endParaRPr lang="en-US" sz="1200" dirty="0"/>
          </a:p>
          <a:p>
            <a:pPr marL="342900" indent="-342900">
              <a:spcAft>
                <a:spcPts val="600"/>
              </a:spcAft>
              <a:buSzPct val="100000"/>
              <a:buChar char="■"/>
            </a:pPr>
            <a:r>
              <a:rPr lang="en-US" sz="1200" dirty="0">
                <a:solidFill>
                  <a:srgbClr val="0F172A"/>
                </a:solidFill>
                <a:latin typeface="Calibri"/>
                <a:ea typeface="Calibri"/>
                <a:cs typeface="Calibri"/>
              </a:rPr>
              <a:t>Catches injection, malicious executions, and business-logic flaws SAST misses (</a:t>
            </a:r>
            <a:r>
              <a:rPr lang="en-US" sz="1200" b="1" dirty="0">
                <a:solidFill>
                  <a:srgbClr val="0F172A"/>
                </a:solidFill>
                <a:latin typeface="Calibri"/>
                <a:ea typeface="Calibri"/>
                <a:cs typeface="Calibri"/>
              </a:rPr>
              <a:t>Claude </a:t>
            </a:r>
            <a:r>
              <a:rPr lang="en-US" sz="1200" b="1">
                <a:solidFill>
                  <a:srgbClr val="0F172A"/>
                </a:solidFill>
                <a:latin typeface="Calibri"/>
                <a:ea typeface="Calibri"/>
                <a:cs typeface="Calibri"/>
              </a:rPr>
              <a:t>code, Codex Daybreak</a:t>
            </a:r>
            <a:r>
              <a:rPr lang="en-US" sz="1200">
                <a:solidFill>
                  <a:srgbClr val="0F172A"/>
                </a:solidFill>
                <a:latin typeface="Calibri"/>
                <a:ea typeface="Calibri"/>
                <a:cs typeface="Calibri"/>
              </a:rPr>
              <a:t>)</a:t>
            </a:r>
            <a:endParaRPr lang="en-US" sz="1200">
              <a:ea typeface="Calibri" panose="020F0502020204030204"/>
              <a:cs typeface="Calibri" panose="020F0502020204030204"/>
            </a:endParaRPr>
          </a:p>
          <a:p>
            <a:pPr marL="342900" indent="-342900">
              <a:spcAft>
                <a:spcPts val="600"/>
              </a:spcAft>
              <a:buSzPct val="100000"/>
              <a:buChar char="■"/>
            </a:pPr>
            <a:r>
              <a:rPr lang="en-US" sz="1200" dirty="0">
                <a:solidFill>
                  <a:srgbClr val="0F172A"/>
                </a:solidFill>
                <a:latin typeface="Calibri" pitchFamily="34" charset="0"/>
                <a:ea typeface="Calibri" pitchFamily="34" charset="-122"/>
                <a:cs typeface="Calibri" pitchFamily="34" charset="-120"/>
              </a:rPr>
              <a:t>Triggered automatically after deploy to staging</a:t>
            </a:r>
            <a:endParaRPr lang="en-US" sz="1200" dirty="0"/>
          </a:p>
          <a:p>
            <a:pPr marL="342900" indent="-342900">
              <a:spcAft>
                <a:spcPts val="600"/>
              </a:spcAft>
              <a:buSzPct val="100000"/>
              <a:buChar char="■"/>
            </a:pPr>
            <a:r>
              <a:rPr lang="en-US" sz="1200" dirty="0">
                <a:solidFill>
                  <a:srgbClr val="0F172A"/>
                </a:solidFill>
                <a:latin typeface="Calibri" pitchFamily="34" charset="0"/>
                <a:ea typeface="Calibri" pitchFamily="34" charset="-122"/>
                <a:cs typeface="Calibri" pitchFamily="34" charset="-120"/>
              </a:rPr>
              <a:t>Blocks promotion to production on Critical findings</a:t>
            </a:r>
            <a:endParaRPr lang="en-US" sz="1200" dirty="0"/>
          </a:p>
          <a:p>
            <a:pPr marL="342900" indent="-342900">
              <a:spcAft>
                <a:spcPts val="600"/>
              </a:spcAft>
              <a:buSzPct val="100000"/>
              <a:buChar char="■"/>
            </a:pPr>
            <a:r>
              <a:rPr lang="en-US" sz="1200" b="1" dirty="0">
                <a:solidFill>
                  <a:srgbClr val="0F172A"/>
                </a:solidFill>
                <a:latin typeface="Calibri"/>
                <a:ea typeface="Calibri"/>
                <a:cs typeface="Calibri"/>
              </a:rPr>
              <a:t>OWASP ZAP</a:t>
            </a:r>
            <a:r>
              <a:rPr lang="en-US" sz="1200" dirty="0">
                <a:solidFill>
                  <a:srgbClr val="0F172A"/>
                </a:solidFill>
                <a:latin typeface="Calibri"/>
                <a:ea typeface="Calibri"/>
                <a:cs typeface="Calibri"/>
              </a:rPr>
              <a:t> via native Azure DevOps pipeline task</a:t>
            </a:r>
            <a:endParaRPr lang="en-US" sz="1200" dirty="0">
              <a:latin typeface="Calibri"/>
              <a:ea typeface="Calibri"/>
              <a:cs typeface="Calibri"/>
            </a:endParaRPr>
          </a:p>
          <a:p>
            <a:pPr marL="342900" indent="-342900">
              <a:spcAft>
                <a:spcPts val="600"/>
              </a:spcAft>
              <a:buSzPct val="100000"/>
              <a:buChar char="■"/>
            </a:pPr>
            <a:r>
              <a:rPr lang="en-US" sz="1200" b="1">
                <a:solidFill>
                  <a:srgbClr val="0F172A"/>
                </a:solidFill>
                <a:latin typeface="Calibri"/>
                <a:ea typeface="Calibri"/>
                <a:cs typeface="Calibri"/>
              </a:rPr>
              <a:t>Burp </a:t>
            </a:r>
            <a:r>
              <a:rPr lang="en-US" sz="1200" b="1" dirty="0">
                <a:solidFill>
                  <a:srgbClr val="0F172A"/>
                </a:solidFill>
                <a:latin typeface="Calibri"/>
                <a:ea typeface="Calibri"/>
                <a:cs typeface="Calibri"/>
              </a:rPr>
              <a:t>Suite Enterprise </a:t>
            </a:r>
            <a:r>
              <a:rPr lang="en-US" sz="1200" dirty="0">
                <a:solidFill>
                  <a:srgbClr val="0F172A"/>
                </a:solidFill>
                <a:latin typeface="Calibri"/>
                <a:ea typeface="Calibri"/>
                <a:cs typeface="Calibri"/>
              </a:rPr>
              <a:t>for richer coverage</a:t>
            </a:r>
          </a:p>
          <a:p>
            <a:pPr marL="342900" indent="-342900">
              <a:spcAft>
                <a:spcPts val="600"/>
              </a:spcAft>
              <a:buSzPct val="100000"/>
              <a:buChar char="■"/>
            </a:pPr>
            <a:endParaRPr lang="en-US" sz="1200" dirty="0">
              <a:solidFill>
                <a:srgbClr val="0F172A"/>
              </a:solidFill>
              <a:ea typeface="Calibri"/>
              <a:cs typeface="Calibri"/>
            </a:endParaRPr>
          </a:p>
        </p:txBody>
      </p:sp>
      <p:sp>
        <p:nvSpPr>
          <p:cNvPr id="15" name="Shape 13"/>
          <p:cNvSpPr/>
          <p:nvPr/>
        </p:nvSpPr>
        <p:spPr>
          <a:xfrm>
            <a:off x="8321040" y="1965960"/>
            <a:ext cx="3337560" cy="4297680"/>
          </a:xfrm>
          <a:prstGeom prst="rect">
            <a:avLst/>
          </a:prstGeom>
          <a:solidFill>
            <a:srgbClr val="0F1729"/>
          </a:solidFill>
          <a:ln/>
          <a:effectLst>
            <a:outerShdw blurRad="177800" dist="38100" dir="5400000" algn="bl" rotWithShape="0">
              <a:srgbClr val="0F172A">
                <a:alpha val="14000"/>
              </a:srgbClr>
            </a:outerShdw>
          </a:effectLst>
        </p:spPr>
        <p:txBody>
          <a:bodyPr/>
          <a:lstStyle/>
          <a:p>
            <a:endParaRPr lang="en-US"/>
          </a:p>
        </p:txBody>
      </p:sp>
      <p:sp>
        <p:nvSpPr>
          <p:cNvPr id="16" name="Shape 14"/>
          <p:cNvSpPr/>
          <p:nvPr/>
        </p:nvSpPr>
        <p:spPr>
          <a:xfrm>
            <a:off x="8321040" y="1965960"/>
            <a:ext cx="3337560" cy="109728"/>
          </a:xfrm>
          <a:prstGeom prst="rect">
            <a:avLst/>
          </a:prstGeom>
          <a:solidFill>
            <a:srgbClr val="06B6D4"/>
          </a:solidFill>
          <a:ln/>
        </p:spPr>
        <p:txBody>
          <a:bodyPr/>
          <a:lstStyle/>
          <a:p>
            <a:endParaRPr lang="en-US"/>
          </a:p>
        </p:txBody>
      </p:sp>
      <p:sp>
        <p:nvSpPr>
          <p:cNvPr id="17" name="Text 15"/>
          <p:cNvSpPr/>
          <p:nvPr/>
        </p:nvSpPr>
        <p:spPr>
          <a:xfrm>
            <a:off x="8595360" y="2240280"/>
            <a:ext cx="2743200" cy="274320"/>
          </a:xfrm>
          <a:prstGeom prst="rect">
            <a:avLst/>
          </a:prstGeom>
          <a:noFill/>
          <a:ln/>
        </p:spPr>
        <p:txBody>
          <a:bodyPr wrap="square" lIns="0" tIns="0" rIns="0" bIns="0" rtlCol="0" anchor="ctr"/>
          <a:lstStyle/>
          <a:p>
            <a:pPr marL="0" indent="0">
              <a:buNone/>
            </a:pPr>
            <a:r>
              <a:rPr lang="en-US" sz="1100" b="1" kern="0" spc="400" dirty="0">
                <a:solidFill>
                  <a:srgbClr val="06B6D4"/>
                </a:solidFill>
                <a:latin typeface="Calibri" pitchFamily="34" charset="0"/>
                <a:ea typeface="Calibri" pitchFamily="34" charset="-122"/>
                <a:cs typeface="Calibri" pitchFamily="34" charset="-120"/>
              </a:rPr>
              <a:t>PIPELINE STAGES</a:t>
            </a:r>
            <a:endParaRPr lang="en-US" sz="1100" dirty="0"/>
          </a:p>
        </p:txBody>
      </p:sp>
      <p:sp>
        <p:nvSpPr>
          <p:cNvPr id="18" name="Text 16"/>
          <p:cNvSpPr/>
          <p:nvPr/>
        </p:nvSpPr>
        <p:spPr>
          <a:xfrm>
            <a:off x="8595360" y="2514600"/>
            <a:ext cx="2788920" cy="365760"/>
          </a:xfrm>
          <a:prstGeom prst="rect">
            <a:avLst/>
          </a:prstGeom>
          <a:noFill/>
          <a:ln/>
        </p:spPr>
        <p:txBody>
          <a:bodyPr wrap="square" lIns="0" tIns="0" rIns="0" bIns="0" rtlCol="0" anchor="ctr"/>
          <a:lstStyle/>
          <a:p>
            <a:pPr marL="0" indent="0">
              <a:buNone/>
            </a:pPr>
            <a:r>
              <a:rPr lang="en-US" sz="1400" b="1" dirty="0">
                <a:solidFill>
                  <a:srgbClr val="FFFFFF"/>
                </a:solidFill>
                <a:latin typeface="Calibri" pitchFamily="34" charset="0"/>
                <a:ea typeface="Calibri" pitchFamily="34" charset="-122"/>
                <a:cs typeface="Calibri" pitchFamily="34" charset="-120"/>
              </a:rPr>
              <a:t>Azure DevOps gates</a:t>
            </a:r>
            <a:endParaRPr lang="en-US" sz="1400" dirty="0"/>
          </a:p>
        </p:txBody>
      </p:sp>
      <p:sp>
        <p:nvSpPr>
          <p:cNvPr id="19" name="Shape 17"/>
          <p:cNvSpPr/>
          <p:nvPr/>
        </p:nvSpPr>
        <p:spPr>
          <a:xfrm>
            <a:off x="8595360" y="3063240"/>
            <a:ext cx="320040" cy="320040"/>
          </a:xfrm>
          <a:prstGeom prst="ellipse">
            <a:avLst/>
          </a:prstGeom>
          <a:solidFill>
            <a:srgbClr val="06B6D4"/>
          </a:solidFill>
          <a:ln/>
        </p:spPr>
        <p:txBody>
          <a:bodyPr/>
          <a:lstStyle/>
          <a:p>
            <a:endParaRPr lang="en-US"/>
          </a:p>
        </p:txBody>
      </p:sp>
      <p:sp>
        <p:nvSpPr>
          <p:cNvPr id="20" name="Text 18"/>
          <p:cNvSpPr/>
          <p:nvPr/>
        </p:nvSpPr>
        <p:spPr>
          <a:xfrm>
            <a:off x="8595360" y="3063240"/>
            <a:ext cx="320040"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1</a:t>
            </a:r>
            <a:endParaRPr lang="en-US" sz="1100" dirty="0"/>
          </a:p>
        </p:txBody>
      </p:sp>
      <p:sp>
        <p:nvSpPr>
          <p:cNvPr id="21" name="Text 19"/>
          <p:cNvSpPr/>
          <p:nvPr/>
        </p:nvSpPr>
        <p:spPr>
          <a:xfrm>
            <a:off x="9006840" y="3017520"/>
            <a:ext cx="2423160" cy="274320"/>
          </a:xfrm>
          <a:prstGeom prst="rect">
            <a:avLst/>
          </a:prstGeom>
          <a:noFill/>
          <a:ln/>
        </p:spPr>
        <p:txBody>
          <a:bodyPr wrap="square" lIns="0" tIns="0" rIns="0" bIns="0" rtlCol="0" anchor="t"/>
          <a:lstStyle/>
          <a:p>
            <a:pPr marL="0" indent="0">
              <a:buNone/>
            </a:pPr>
            <a:r>
              <a:rPr lang="en-US" sz="1200" b="1" dirty="0">
                <a:solidFill>
                  <a:srgbClr val="FFFFFF"/>
                </a:solidFill>
                <a:latin typeface="Calibri" pitchFamily="34" charset="0"/>
                <a:ea typeface="Calibri" pitchFamily="34" charset="-122"/>
                <a:cs typeface="Calibri" pitchFamily="34" charset="-120"/>
              </a:rPr>
              <a:t>Commit</a:t>
            </a:r>
            <a:endParaRPr lang="en-US" sz="1200" dirty="0"/>
          </a:p>
        </p:txBody>
      </p:sp>
      <p:sp>
        <p:nvSpPr>
          <p:cNvPr id="22" name="Text 20"/>
          <p:cNvSpPr/>
          <p:nvPr/>
        </p:nvSpPr>
        <p:spPr>
          <a:xfrm>
            <a:off x="9006840" y="3264408"/>
            <a:ext cx="2423160" cy="329184"/>
          </a:xfrm>
          <a:prstGeom prst="rect">
            <a:avLst/>
          </a:prstGeom>
          <a:noFill/>
          <a:ln/>
        </p:spPr>
        <p:txBody>
          <a:bodyPr wrap="square" lIns="0" tIns="0" rIns="0" bIns="0" rtlCol="0" anchor="t"/>
          <a:lstStyle/>
          <a:p>
            <a:pPr marL="0" indent="0">
              <a:buNone/>
            </a:pPr>
            <a:r>
              <a:rPr lang="en-US" sz="1050" dirty="0">
                <a:solidFill>
                  <a:srgbClr val="CADCFC"/>
                </a:solidFill>
                <a:latin typeface="Calibri" pitchFamily="34" charset="0"/>
                <a:ea typeface="Calibri" pitchFamily="34" charset="-122"/>
                <a:cs typeface="Calibri" pitchFamily="34" charset="-120"/>
              </a:rPr>
              <a:t>Secret scan · push protection</a:t>
            </a:r>
            <a:endParaRPr lang="en-US" sz="1050" dirty="0"/>
          </a:p>
        </p:txBody>
      </p:sp>
      <p:sp>
        <p:nvSpPr>
          <p:cNvPr id="23" name="Shape 21"/>
          <p:cNvSpPr/>
          <p:nvPr/>
        </p:nvSpPr>
        <p:spPr>
          <a:xfrm>
            <a:off x="8595360" y="3685032"/>
            <a:ext cx="320040" cy="320040"/>
          </a:xfrm>
          <a:prstGeom prst="ellipse">
            <a:avLst/>
          </a:prstGeom>
          <a:solidFill>
            <a:srgbClr val="06B6D4"/>
          </a:solidFill>
          <a:ln/>
        </p:spPr>
        <p:txBody>
          <a:bodyPr/>
          <a:lstStyle/>
          <a:p>
            <a:endParaRPr lang="en-US"/>
          </a:p>
        </p:txBody>
      </p:sp>
      <p:sp>
        <p:nvSpPr>
          <p:cNvPr id="24" name="Text 22"/>
          <p:cNvSpPr/>
          <p:nvPr/>
        </p:nvSpPr>
        <p:spPr>
          <a:xfrm>
            <a:off x="8595360" y="3685032"/>
            <a:ext cx="320040"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2</a:t>
            </a:r>
            <a:endParaRPr lang="en-US" sz="1100" dirty="0"/>
          </a:p>
        </p:txBody>
      </p:sp>
      <p:sp>
        <p:nvSpPr>
          <p:cNvPr id="25" name="Text 23"/>
          <p:cNvSpPr/>
          <p:nvPr/>
        </p:nvSpPr>
        <p:spPr>
          <a:xfrm>
            <a:off x="9006840" y="3639312"/>
            <a:ext cx="2423160" cy="274320"/>
          </a:xfrm>
          <a:prstGeom prst="rect">
            <a:avLst/>
          </a:prstGeom>
          <a:noFill/>
          <a:ln/>
        </p:spPr>
        <p:txBody>
          <a:bodyPr wrap="square" lIns="0" tIns="0" rIns="0" bIns="0" rtlCol="0" anchor="t"/>
          <a:lstStyle/>
          <a:p>
            <a:pPr marL="0" indent="0">
              <a:buNone/>
            </a:pPr>
            <a:r>
              <a:rPr lang="en-US" sz="1200" b="1" dirty="0">
                <a:solidFill>
                  <a:srgbClr val="FFFFFF"/>
                </a:solidFill>
                <a:latin typeface="Calibri" pitchFamily="34" charset="0"/>
                <a:ea typeface="Calibri" pitchFamily="34" charset="-122"/>
                <a:cs typeface="Calibri" pitchFamily="34" charset="-120"/>
              </a:rPr>
              <a:t>PR build</a:t>
            </a:r>
            <a:endParaRPr lang="en-US" sz="1200" dirty="0"/>
          </a:p>
        </p:txBody>
      </p:sp>
      <p:sp>
        <p:nvSpPr>
          <p:cNvPr id="26" name="Text 24"/>
          <p:cNvSpPr/>
          <p:nvPr/>
        </p:nvSpPr>
        <p:spPr>
          <a:xfrm>
            <a:off x="9006840" y="3886200"/>
            <a:ext cx="2423160" cy="329184"/>
          </a:xfrm>
          <a:prstGeom prst="rect">
            <a:avLst/>
          </a:prstGeom>
          <a:noFill/>
          <a:ln/>
        </p:spPr>
        <p:txBody>
          <a:bodyPr wrap="square" lIns="0" tIns="0" rIns="0" bIns="0" rtlCol="0" anchor="t"/>
          <a:lstStyle/>
          <a:p>
            <a:pPr marL="0" indent="0">
              <a:buNone/>
            </a:pPr>
            <a:r>
              <a:rPr lang="en-US" sz="1050" dirty="0">
                <a:solidFill>
                  <a:srgbClr val="CADCFC"/>
                </a:solidFill>
                <a:latin typeface="Calibri" pitchFamily="34" charset="0"/>
                <a:ea typeface="Calibri" pitchFamily="34" charset="-122"/>
                <a:cs typeface="Calibri" pitchFamily="34" charset="-120"/>
              </a:rPr>
              <a:t>SAST · SCA · IaC scan · PR decoration</a:t>
            </a:r>
            <a:endParaRPr lang="en-US" sz="1050" dirty="0"/>
          </a:p>
        </p:txBody>
      </p:sp>
      <p:sp>
        <p:nvSpPr>
          <p:cNvPr id="27" name="Shape 25"/>
          <p:cNvSpPr/>
          <p:nvPr/>
        </p:nvSpPr>
        <p:spPr>
          <a:xfrm>
            <a:off x="8595360" y="4306824"/>
            <a:ext cx="320040" cy="320040"/>
          </a:xfrm>
          <a:prstGeom prst="ellipse">
            <a:avLst/>
          </a:prstGeom>
          <a:solidFill>
            <a:srgbClr val="06B6D4"/>
          </a:solidFill>
          <a:ln/>
        </p:spPr>
        <p:txBody>
          <a:bodyPr/>
          <a:lstStyle/>
          <a:p>
            <a:endParaRPr lang="en-US"/>
          </a:p>
        </p:txBody>
      </p:sp>
      <p:sp>
        <p:nvSpPr>
          <p:cNvPr id="28" name="Text 26"/>
          <p:cNvSpPr/>
          <p:nvPr/>
        </p:nvSpPr>
        <p:spPr>
          <a:xfrm>
            <a:off x="8595360" y="4306824"/>
            <a:ext cx="320040"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3</a:t>
            </a:r>
            <a:endParaRPr lang="en-US" sz="1100" dirty="0"/>
          </a:p>
        </p:txBody>
      </p:sp>
      <p:sp>
        <p:nvSpPr>
          <p:cNvPr id="29" name="Text 27"/>
          <p:cNvSpPr/>
          <p:nvPr/>
        </p:nvSpPr>
        <p:spPr>
          <a:xfrm>
            <a:off x="9006840" y="4261104"/>
            <a:ext cx="2423160" cy="274320"/>
          </a:xfrm>
          <a:prstGeom prst="rect">
            <a:avLst/>
          </a:prstGeom>
          <a:noFill/>
          <a:ln/>
        </p:spPr>
        <p:txBody>
          <a:bodyPr wrap="square" lIns="0" tIns="0" rIns="0" bIns="0" rtlCol="0" anchor="t"/>
          <a:lstStyle/>
          <a:p>
            <a:pPr marL="0" indent="0">
              <a:buNone/>
            </a:pPr>
            <a:r>
              <a:rPr lang="en-US" sz="1200" b="1" dirty="0">
                <a:solidFill>
                  <a:srgbClr val="FFFFFF"/>
                </a:solidFill>
                <a:latin typeface="Calibri" pitchFamily="34" charset="0"/>
                <a:ea typeface="Calibri" pitchFamily="34" charset="-122"/>
                <a:cs typeface="Calibri" pitchFamily="34" charset="-120"/>
              </a:rPr>
              <a:t>Build &amp; test</a:t>
            </a:r>
            <a:endParaRPr lang="en-US" sz="1200" dirty="0"/>
          </a:p>
        </p:txBody>
      </p:sp>
      <p:sp>
        <p:nvSpPr>
          <p:cNvPr id="30" name="Text 28"/>
          <p:cNvSpPr/>
          <p:nvPr/>
        </p:nvSpPr>
        <p:spPr>
          <a:xfrm>
            <a:off x="9006840" y="4507992"/>
            <a:ext cx="2423160" cy="329184"/>
          </a:xfrm>
          <a:prstGeom prst="rect">
            <a:avLst/>
          </a:prstGeom>
          <a:noFill/>
          <a:ln/>
        </p:spPr>
        <p:txBody>
          <a:bodyPr wrap="square" lIns="0" tIns="0" rIns="0" bIns="0" rtlCol="0" anchor="t"/>
          <a:lstStyle/>
          <a:p>
            <a:pPr marL="0" indent="0">
              <a:buNone/>
            </a:pPr>
            <a:r>
              <a:rPr lang="en-US" sz="1050" dirty="0">
                <a:solidFill>
                  <a:srgbClr val="CADCFC"/>
                </a:solidFill>
                <a:latin typeface="Calibri" pitchFamily="34" charset="0"/>
                <a:ea typeface="Calibri" pitchFamily="34" charset="-122"/>
                <a:cs typeface="Calibri" pitchFamily="34" charset="-120"/>
              </a:rPr>
              <a:t>Unit tests · container image scan</a:t>
            </a:r>
            <a:endParaRPr lang="en-US" sz="1050" dirty="0"/>
          </a:p>
        </p:txBody>
      </p:sp>
      <p:sp>
        <p:nvSpPr>
          <p:cNvPr id="31" name="Shape 29"/>
          <p:cNvSpPr/>
          <p:nvPr/>
        </p:nvSpPr>
        <p:spPr>
          <a:xfrm>
            <a:off x="8595360" y="4928616"/>
            <a:ext cx="320040" cy="320040"/>
          </a:xfrm>
          <a:prstGeom prst="ellipse">
            <a:avLst/>
          </a:prstGeom>
          <a:solidFill>
            <a:srgbClr val="06B6D4"/>
          </a:solidFill>
          <a:ln/>
        </p:spPr>
        <p:txBody>
          <a:bodyPr/>
          <a:lstStyle/>
          <a:p>
            <a:endParaRPr lang="en-US"/>
          </a:p>
        </p:txBody>
      </p:sp>
      <p:sp>
        <p:nvSpPr>
          <p:cNvPr id="32" name="Text 30"/>
          <p:cNvSpPr/>
          <p:nvPr/>
        </p:nvSpPr>
        <p:spPr>
          <a:xfrm>
            <a:off x="8595360" y="4928616"/>
            <a:ext cx="320040"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4</a:t>
            </a:r>
            <a:endParaRPr lang="en-US" sz="1100" dirty="0"/>
          </a:p>
        </p:txBody>
      </p:sp>
      <p:sp>
        <p:nvSpPr>
          <p:cNvPr id="33" name="Text 31"/>
          <p:cNvSpPr/>
          <p:nvPr/>
        </p:nvSpPr>
        <p:spPr>
          <a:xfrm>
            <a:off x="9006840" y="4882896"/>
            <a:ext cx="2423160" cy="274320"/>
          </a:xfrm>
          <a:prstGeom prst="rect">
            <a:avLst/>
          </a:prstGeom>
          <a:noFill/>
          <a:ln/>
        </p:spPr>
        <p:txBody>
          <a:bodyPr wrap="square" lIns="0" tIns="0" rIns="0" bIns="0" rtlCol="0" anchor="t"/>
          <a:lstStyle/>
          <a:p>
            <a:pPr marL="0" indent="0">
              <a:buNone/>
            </a:pPr>
            <a:r>
              <a:rPr lang="en-US" sz="1200" b="1" dirty="0">
                <a:solidFill>
                  <a:srgbClr val="FFFFFF"/>
                </a:solidFill>
                <a:latin typeface="Calibri" pitchFamily="34" charset="0"/>
                <a:ea typeface="Calibri" pitchFamily="34" charset="-122"/>
                <a:cs typeface="Calibri" pitchFamily="34" charset="-120"/>
              </a:rPr>
              <a:t>Stage deploy</a:t>
            </a:r>
            <a:endParaRPr lang="en-US" sz="1200" dirty="0"/>
          </a:p>
        </p:txBody>
      </p:sp>
      <p:sp>
        <p:nvSpPr>
          <p:cNvPr id="34" name="Text 32"/>
          <p:cNvSpPr/>
          <p:nvPr/>
        </p:nvSpPr>
        <p:spPr>
          <a:xfrm>
            <a:off x="9006840" y="5129784"/>
            <a:ext cx="2423160" cy="329184"/>
          </a:xfrm>
          <a:prstGeom prst="rect">
            <a:avLst/>
          </a:prstGeom>
          <a:noFill/>
          <a:ln/>
        </p:spPr>
        <p:txBody>
          <a:bodyPr wrap="square" lIns="0" tIns="0" rIns="0" bIns="0" rtlCol="0" anchor="t"/>
          <a:lstStyle/>
          <a:p>
            <a:pPr marL="0" indent="0">
              <a:buNone/>
            </a:pPr>
            <a:r>
              <a:rPr lang="en-US" sz="1050" dirty="0">
                <a:solidFill>
                  <a:srgbClr val="CADCFC"/>
                </a:solidFill>
                <a:latin typeface="Calibri" pitchFamily="34" charset="0"/>
                <a:ea typeface="Calibri" pitchFamily="34" charset="-122"/>
                <a:cs typeface="Calibri" pitchFamily="34" charset="-120"/>
              </a:rPr>
              <a:t>DAST scan · API security test</a:t>
            </a:r>
            <a:endParaRPr lang="en-US" sz="1050" dirty="0"/>
          </a:p>
        </p:txBody>
      </p:sp>
      <p:sp>
        <p:nvSpPr>
          <p:cNvPr id="35" name="Shape 33"/>
          <p:cNvSpPr/>
          <p:nvPr/>
        </p:nvSpPr>
        <p:spPr>
          <a:xfrm>
            <a:off x="8595360" y="5550408"/>
            <a:ext cx="320040" cy="320040"/>
          </a:xfrm>
          <a:prstGeom prst="ellipse">
            <a:avLst/>
          </a:prstGeom>
          <a:solidFill>
            <a:srgbClr val="06B6D4"/>
          </a:solidFill>
          <a:ln/>
        </p:spPr>
        <p:txBody>
          <a:bodyPr/>
          <a:lstStyle/>
          <a:p>
            <a:endParaRPr lang="en-US"/>
          </a:p>
        </p:txBody>
      </p:sp>
      <p:sp>
        <p:nvSpPr>
          <p:cNvPr id="36" name="Text 34"/>
          <p:cNvSpPr/>
          <p:nvPr/>
        </p:nvSpPr>
        <p:spPr>
          <a:xfrm>
            <a:off x="8595360" y="5550408"/>
            <a:ext cx="320040"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5</a:t>
            </a:r>
            <a:endParaRPr lang="en-US" sz="1100" dirty="0"/>
          </a:p>
        </p:txBody>
      </p:sp>
      <p:sp>
        <p:nvSpPr>
          <p:cNvPr id="37" name="Text 35"/>
          <p:cNvSpPr/>
          <p:nvPr/>
        </p:nvSpPr>
        <p:spPr>
          <a:xfrm>
            <a:off x="9006840" y="5504688"/>
            <a:ext cx="2423160" cy="274320"/>
          </a:xfrm>
          <a:prstGeom prst="rect">
            <a:avLst/>
          </a:prstGeom>
          <a:noFill/>
          <a:ln/>
        </p:spPr>
        <p:txBody>
          <a:bodyPr wrap="square" lIns="0" tIns="0" rIns="0" bIns="0" rtlCol="0" anchor="t"/>
          <a:lstStyle/>
          <a:p>
            <a:pPr marL="0" indent="0">
              <a:buNone/>
            </a:pPr>
            <a:r>
              <a:rPr lang="en-US" sz="1200" b="1" dirty="0">
                <a:solidFill>
                  <a:srgbClr val="FFFFFF"/>
                </a:solidFill>
                <a:latin typeface="Calibri" pitchFamily="34" charset="0"/>
                <a:ea typeface="Calibri" pitchFamily="34" charset="-122"/>
                <a:cs typeface="Calibri" pitchFamily="34" charset="-120"/>
              </a:rPr>
              <a:t>Prod deploy</a:t>
            </a:r>
            <a:endParaRPr lang="en-US" sz="1200" dirty="0"/>
          </a:p>
        </p:txBody>
      </p:sp>
      <p:sp>
        <p:nvSpPr>
          <p:cNvPr id="38" name="Text 36"/>
          <p:cNvSpPr/>
          <p:nvPr/>
        </p:nvSpPr>
        <p:spPr>
          <a:xfrm>
            <a:off x="9006840" y="5751576"/>
            <a:ext cx="2423160" cy="329184"/>
          </a:xfrm>
          <a:prstGeom prst="rect">
            <a:avLst/>
          </a:prstGeom>
          <a:noFill/>
          <a:ln/>
        </p:spPr>
        <p:txBody>
          <a:bodyPr wrap="square" lIns="0" tIns="0" rIns="0" bIns="0" rtlCol="0" anchor="t"/>
          <a:lstStyle/>
          <a:p>
            <a:pPr marL="0" indent="0">
              <a:buNone/>
            </a:pPr>
            <a:r>
              <a:rPr lang="en-US" sz="1050" dirty="0">
                <a:solidFill>
                  <a:srgbClr val="CADCFC"/>
                </a:solidFill>
                <a:latin typeface="Calibri" pitchFamily="34" charset="0"/>
                <a:ea typeface="Calibri" pitchFamily="34" charset="-122"/>
                <a:cs typeface="Calibri" pitchFamily="34" charset="-120"/>
              </a:rPr>
              <a:t>Runtime: Defender for App Service</a:t>
            </a:r>
            <a:endParaRPr lang="en-US" sz="1050" dirty="0"/>
          </a:p>
        </p:txBody>
      </p:sp>
      <p:sp>
        <p:nvSpPr>
          <p:cNvPr id="39" name="Text 37"/>
          <p:cNvSpPr/>
          <p:nvPr/>
        </p:nvSpPr>
        <p:spPr>
          <a:xfrm>
            <a:off x="548640" y="6473952"/>
            <a:ext cx="7315200" cy="274320"/>
          </a:xfrm>
          <a:prstGeom prst="rect">
            <a:avLst/>
          </a:prstGeom>
          <a:noFill/>
          <a:ln/>
        </p:spPr>
        <p:txBody>
          <a:bodyPr wrap="square" lIns="0" tIns="0" rIns="0" bIns="0" rtlCol="0" anchor="ctr"/>
          <a:lstStyle/>
          <a:p>
            <a:pPr marL="0" indent="0">
              <a:buNone/>
            </a:pPr>
            <a:r>
              <a:rPr lang="en-US" sz="900" dirty="0">
                <a:solidFill>
                  <a:srgbClr val="94A3B8"/>
                </a:solidFill>
                <a:latin typeface="Calibri" pitchFamily="34" charset="0"/>
                <a:ea typeface="Calibri" pitchFamily="34" charset="-122"/>
                <a:cs typeface="Calibri" pitchFamily="34" charset="-120"/>
              </a:rPr>
              <a:t>Azure Web Application Security Design</a:t>
            </a:r>
            <a:endParaRPr lang="en-US" sz="900" dirty="0"/>
          </a:p>
        </p:txBody>
      </p:sp>
      <p:sp>
        <p:nvSpPr>
          <p:cNvPr id="40" name="Text 38"/>
          <p:cNvSpPr/>
          <p:nvPr/>
        </p:nvSpPr>
        <p:spPr>
          <a:xfrm>
            <a:off x="7985455" y="6473952"/>
            <a:ext cx="3657600" cy="274320"/>
          </a:xfrm>
          <a:prstGeom prst="rect">
            <a:avLst/>
          </a:prstGeom>
          <a:noFill/>
          <a:ln/>
        </p:spPr>
        <p:txBody>
          <a:bodyPr wrap="square" lIns="0" tIns="0" rIns="0" bIns="0"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14</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548640" y="365760"/>
            <a:ext cx="10972800" cy="274320"/>
          </a:xfrm>
          <a:prstGeom prst="rect">
            <a:avLst/>
          </a:prstGeom>
          <a:noFill/>
          <a:ln/>
        </p:spPr>
        <p:txBody>
          <a:bodyPr wrap="square" lIns="0" tIns="0" rIns="0" bIns="0" rtlCol="0" anchor="ctr"/>
          <a:lstStyle/>
          <a:p>
            <a:pPr marL="0" indent="0">
              <a:buNone/>
            </a:pPr>
            <a:r>
              <a:rPr lang="en-US" sz="1100" b="1" kern="0" spc="400" dirty="0">
                <a:solidFill>
                  <a:srgbClr val="06B6D4"/>
                </a:solidFill>
                <a:latin typeface="Calibri" pitchFamily="34" charset="0"/>
                <a:ea typeface="Calibri" pitchFamily="34" charset="-122"/>
                <a:cs typeface="Calibri" pitchFamily="34" charset="-120"/>
              </a:rPr>
              <a:t>STANDARDS</a:t>
            </a:r>
            <a:endParaRPr lang="en-US" sz="1100" dirty="0"/>
          </a:p>
        </p:txBody>
      </p:sp>
      <p:sp>
        <p:nvSpPr>
          <p:cNvPr id="3" name="Text 1"/>
          <p:cNvSpPr/>
          <p:nvPr/>
        </p:nvSpPr>
        <p:spPr>
          <a:xfrm>
            <a:off x="548640" y="658368"/>
            <a:ext cx="10972800" cy="640080"/>
          </a:xfrm>
          <a:prstGeom prst="rect">
            <a:avLst/>
          </a:prstGeom>
          <a:noFill/>
          <a:ln/>
        </p:spPr>
        <p:txBody>
          <a:bodyPr wrap="square" lIns="0" tIns="0" rIns="0" bIns="0" rtlCol="0" anchor="ctr"/>
          <a:lstStyle/>
          <a:p>
            <a:pPr marL="0" indent="0">
              <a:buNone/>
            </a:pPr>
            <a:r>
              <a:rPr lang="en-US" sz="3000" b="1" dirty="0">
                <a:solidFill>
                  <a:srgbClr val="0F172A"/>
                </a:solidFill>
                <a:latin typeface="Calibri" pitchFamily="34" charset="0"/>
                <a:ea typeface="Calibri" pitchFamily="34" charset="-122"/>
                <a:cs typeface="Calibri" pitchFamily="34" charset="-120"/>
              </a:rPr>
              <a:t>Security framework alignment</a:t>
            </a:r>
            <a:endParaRPr lang="en-US" sz="3000" dirty="0"/>
          </a:p>
        </p:txBody>
      </p:sp>
      <p:sp>
        <p:nvSpPr>
          <p:cNvPr id="4" name="Text 2"/>
          <p:cNvSpPr/>
          <p:nvPr/>
        </p:nvSpPr>
        <p:spPr>
          <a:xfrm>
            <a:off x="548640" y="1417320"/>
            <a:ext cx="8229600" cy="457200"/>
          </a:xfrm>
          <a:prstGeom prst="rect">
            <a:avLst/>
          </a:prstGeom>
          <a:noFill/>
          <a:ln/>
        </p:spPr>
        <p:txBody>
          <a:bodyPr wrap="square" lIns="0" tIns="0" rIns="0" bIns="0" rtlCol="0" anchor="ctr"/>
          <a:lstStyle/>
          <a:p>
            <a:pPr marL="0" indent="0">
              <a:buNone/>
            </a:pPr>
            <a:r>
              <a:rPr lang="en-US" sz="1400" dirty="0">
                <a:solidFill>
                  <a:srgbClr val="64748B"/>
                </a:solidFill>
                <a:latin typeface="Calibri" pitchFamily="34" charset="0"/>
                <a:ea typeface="Calibri" pitchFamily="34" charset="-122"/>
                <a:cs typeface="Calibri" pitchFamily="34" charset="-120"/>
              </a:rPr>
              <a:t>This design satisfies the controls expected by every major web application security and cloud governance framework.</a:t>
            </a:r>
            <a:endParaRPr lang="en-US" sz="1400" dirty="0"/>
          </a:p>
        </p:txBody>
      </p:sp>
      <p:sp>
        <p:nvSpPr>
          <p:cNvPr id="5" name="Shape 3"/>
          <p:cNvSpPr/>
          <p:nvPr/>
        </p:nvSpPr>
        <p:spPr>
          <a:xfrm>
            <a:off x="548640" y="2103120"/>
            <a:ext cx="5486400" cy="868680"/>
          </a:xfrm>
          <a:prstGeom prst="rect">
            <a:avLst/>
          </a:prstGeom>
          <a:solidFill>
            <a:srgbClr val="FFFFFF"/>
          </a:solidFill>
          <a:ln w="12700">
            <a:solidFill>
              <a:srgbClr val="E2E8F0"/>
            </a:solidFill>
            <a:prstDash val="solid"/>
          </a:ln>
          <a:effectLst>
            <a:outerShdw blurRad="127000" dist="25400" dir="5400000" algn="bl" rotWithShape="0">
              <a:srgbClr val="0F172A">
                <a:alpha val="10000"/>
              </a:srgbClr>
            </a:outerShdw>
          </a:effectLst>
        </p:spPr>
        <p:txBody>
          <a:bodyPr/>
          <a:lstStyle/>
          <a:p>
            <a:endParaRPr lang="en-US"/>
          </a:p>
        </p:txBody>
      </p:sp>
      <p:sp>
        <p:nvSpPr>
          <p:cNvPr id="6" name="Shape 4"/>
          <p:cNvSpPr/>
          <p:nvPr/>
        </p:nvSpPr>
        <p:spPr>
          <a:xfrm>
            <a:off x="548640" y="2103120"/>
            <a:ext cx="109728" cy="868680"/>
          </a:xfrm>
          <a:prstGeom prst="rect">
            <a:avLst/>
          </a:prstGeom>
          <a:solidFill>
            <a:srgbClr val="06B6D4"/>
          </a:solidFill>
          <a:ln/>
        </p:spPr>
        <p:txBody>
          <a:bodyPr/>
          <a:lstStyle/>
          <a:p>
            <a:endParaRPr lang="en-US"/>
          </a:p>
        </p:txBody>
      </p:sp>
      <p:pic>
        <p:nvPicPr>
          <p:cNvPr id="7" name="Image 0" descr="preencoded.png"/>
          <p:cNvPicPr>
            <a:picLocks noChangeAspect="1"/>
          </p:cNvPicPr>
          <p:nvPr/>
        </p:nvPicPr>
        <p:blipFill>
          <a:blip r:embed="rId3"/>
          <a:stretch>
            <a:fillRect/>
          </a:stretch>
        </p:blipFill>
        <p:spPr>
          <a:xfrm>
            <a:off x="868680" y="2377440"/>
            <a:ext cx="320040" cy="320040"/>
          </a:xfrm>
          <a:prstGeom prst="rect">
            <a:avLst/>
          </a:prstGeom>
        </p:spPr>
      </p:pic>
      <p:sp>
        <p:nvSpPr>
          <p:cNvPr id="8" name="Text 5"/>
          <p:cNvSpPr/>
          <p:nvPr/>
        </p:nvSpPr>
        <p:spPr>
          <a:xfrm>
            <a:off x="1325880" y="2221992"/>
            <a:ext cx="4572000" cy="365760"/>
          </a:xfrm>
          <a:prstGeom prst="rect">
            <a:avLst/>
          </a:prstGeom>
          <a:noFill/>
          <a:ln/>
        </p:spPr>
        <p:txBody>
          <a:bodyPr wrap="square" lIns="0" tIns="0" rIns="0" bIns="0" rtlCol="0" anchor="ctr"/>
          <a:lstStyle/>
          <a:p>
            <a:pPr marL="0" indent="0">
              <a:buNone/>
            </a:pPr>
            <a:r>
              <a:rPr lang="en-US" sz="1500" b="1" dirty="0">
                <a:solidFill>
                  <a:srgbClr val="0F172A"/>
                </a:solidFill>
                <a:latin typeface="Calibri" pitchFamily="34" charset="0"/>
                <a:ea typeface="Calibri" pitchFamily="34" charset="-122"/>
                <a:cs typeface="Calibri" pitchFamily="34" charset="-120"/>
              </a:rPr>
              <a:t>OWASP Top 10</a:t>
            </a:r>
            <a:endParaRPr lang="en-US" sz="1500" dirty="0"/>
          </a:p>
        </p:txBody>
      </p:sp>
      <p:sp>
        <p:nvSpPr>
          <p:cNvPr id="9" name="Text 6"/>
          <p:cNvSpPr/>
          <p:nvPr/>
        </p:nvSpPr>
        <p:spPr>
          <a:xfrm>
            <a:off x="1325880" y="2560320"/>
            <a:ext cx="4572000" cy="365760"/>
          </a:xfrm>
          <a:prstGeom prst="rect">
            <a:avLst/>
          </a:prstGeom>
          <a:noFill/>
          <a:ln/>
        </p:spPr>
        <p:txBody>
          <a:bodyPr wrap="square" lIns="0" tIns="0" rIns="0" bIns="0" rtlCol="0" anchor="ctr"/>
          <a:lstStyle/>
          <a:p>
            <a:pPr marL="0" indent="0">
              <a:buNone/>
            </a:pPr>
            <a:r>
              <a:rPr lang="en-US" sz="1150" dirty="0">
                <a:solidFill>
                  <a:srgbClr val="64748B"/>
                </a:solidFill>
                <a:latin typeface="Calibri" pitchFamily="34" charset="0"/>
                <a:ea typeface="Calibri" pitchFamily="34" charset="-122"/>
                <a:cs typeface="Calibri" pitchFamily="34" charset="-120"/>
              </a:rPr>
              <a:t>WAF rules, input validation, secure auth, logging.</a:t>
            </a:r>
            <a:endParaRPr lang="en-US" sz="1150" dirty="0"/>
          </a:p>
        </p:txBody>
      </p:sp>
      <p:sp>
        <p:nvSpPr>
          <p:cNvPr id="10" name="Shape 7"/>
          <p:cNvSpPr/>
          <p:nvPr/>
        </p:nvSpPr>
        <p:spPr>
          <a:xfrm>
            <a:off x="6172200" y="2103120"/>
            <a:ext cx="5486400" cy="868680"/>
          </a:xfrm>
          <a:prstGeom prst="rect">
            <a:avLst/>
          </a:prstGeom>
          <a:solidFill>
            <a:srgbClr val="FFFFFF"/>
          </a:solidFill>
          <a:ln w="12700">
            <a:solidFill>
              <a:srgbClr val="E2E8F0"/>
            </a:solidFill>
            <a:prstDash val="solid"/>
          </a:ln>
          <a:effectLst>
            <a:outerShdw blurRad="127000" dist="25400" dir="5400000" algn="bl" rotWithShape="0">
              <a:srgbClr val="0F172A">
                <a:alpha val="10000"/>
              </a:srgbClr>
            </a:outerShdw>
          </a:effectLst>
        </p:spPr>
        <p:txBody>
          <a:bodyPr/>
          <a:lstStyle/>
          <a:p>
            <a:endParaRPr lang="en-US"/>
          </a:p>
        </p:txBody>
      </p:sp>
      <p:sp>
        <p:nvSpPr>
          <p:cNvPr id="11" name="Shape 8"/>
          <p:cNvSpPr/>
          <p:nvPr/>
        </p:nvSpPr>
        <p:spPr>
          <a:xfrm>
            <a:off x="6172200" y="2103120"/>
            <a:ext cx="109728" cy="868680"/>
          </a:xfrm>
          <a:prstGeom prst="rect">
            <a:avLst/>
          </a:prstGeom>
          <a:solidFill>
            <a:srgbClr val="06B6D4"/>
          </a:solidFill>
          <a:ln/>
        </p:spPr>
        <p:txBody>
          <a:bodyPr/>
          <a:lstStyle/>
          <a:p>
            <a:endParaRPr lang="en-US"/>
          </a:p>
        </p:txBody>
      </p:sp>
      <p:pic>
        <p:nvPicPr>
          <p:cNvPr id="12" name="Image 1" descr="preencoded.png"/>
          <p:cNvPicPr>
            <a:picLocks noChangeAspect="1"/>
          </p:cNvPicPr>
          <p:nvPr/>
        </p:nvPicPr>
        <p:blipFill>
          <a:blip r:embed="rId3"/>
          <a:stretch>
            <a:fillRect/>
          </a:stretch>
        </p:blipFill>
        <p:spPr>
          <a:xfrm>
            <a:off x="6492240" y="2377440"/>
            <a:ext cx="320040" cy="320040"/>
          </a:xfrm>
          <a:prstGeom prst="rect">
            <a:avLst/>
          </a:prstGeom>
        </p:spPr>
      </p:pic>
      <p:sp>
        <p:nvSpPr>
          <p:cNvPr id="13" name="Text 9"/>
          <p:cNvSpPr/>
          <p:nvPr/>
        </p:nvSpPr>
        <p:spPr>
          <a:xfrm>
            <a:off x="6949440" y="2221992"/>
            <a:ext cx="4572000" cy="365760"/>
          </a:xfrm>
          <a:prstGeom prst="rect">
            <a:avLst/>
          </a:prstGeom>
          <a:noFill/>
          <a:ln/>
        </p:spPr>
        <p:txBody>
          <a:bodyPr wrap="square" lIns="0" tIns="0" rIns="0" bIns="0" rtlCol="0" anchor="ctr"/>
          <a:lstStyle/>
          <a:p>
            <a:pPr marL="0" indent="0">
              <a:buNone/>
            </a:pPr>
            <a:r>
              <a:rPr lang="en-US" sz="1500" b="1" dirty="0">
                <a:solidFill>
                  <a:srgbClr val="0F172A"/>
                </a:solidFill>
                <a:latin typeface="Calibri" pitchFamily="34" charset="0"/>
                <a:ea typeface="Calibri" pitchFamily="34" charset="-122"/>
                <a:cs typeface="Calibri" pitchFamily="34" charset="-120"/>
              </a:rPr>
              <a:t>Zero Trust Architecture</a:t>
            </a:r>
            <a:endParaRPr lang="en-US" sz="1500" dirty="0"/>
          </a:p>
        </p:txBody>
      </p:sp>
      <p:sp>
        <p:nvSpPr>
          <p:cNvPr id="14" name="Text 10"/>
          <p:cNvSpPr/>
          <p:nvPr/>
        </p:nvSpPr>
        <p:spPr>
          <a:xfrm>
            <a:off x="6949440" y="2560320"/>
            <a:ext cx="4572000" cy="365760"/>
          </a:xfrm>
          <a:prstGeom prst="rect">
            <a:avLst/>
          </a:prstGeom>
          <a:noFill/>
          <a:ln/>
        </p:spPr>
        <p:txBody>
          <a:bodyPr wrap="square" lIns="0" tIns="0" rIns="0" bIns="0" rtlCol="0" anchor="ctr"/>
          <a:lstStyle/>
          <a:p>
            <a:pPr marL="0" indent="0">
              <a:buNone/>
            </a:pPr>
            <a:r>
              <a:rPr lang="en-US" sz="1150" dirty="0">
                <a:solidFill>
                  <a:srgbClr val="64748B"/>
                </a:solidFill>
                <a:latin typeface="Calibri" pitchFamily="34" charset="0"/>
                <a:ea typeface="Calibri" pitchFamily="34" charset="-122"/>
                <a:cs typeface="Calibri" pitchFamily="34" charset="-120"/>
              </a:rPr>
              <a:t>Verify explicitly, least privilege, assume breach.</a:t>
            </a:r>
            <a:endParaRPr lang="en-US" sz="1150" dirty="0"/>
          </a:p>
        </p:txBody>
      </p:sp>
      <p:sp>
        <p:nvSpPr>
          <p:cNvPr id="15" name="Shape 11"/>
          <p:cNvSpPr/>
          <p:nvPr/>
        </p:nvSpPr>
        <p:spPr>
          <a:xfrm>
            <a:off x="548640" y="3108960"/>
            <a:ext cx="5486400" cy="868680"/>
          </a:xfrm>
          <a:prstGeom prst="rect">
            <a:avLst/>
          </a:prstGeom>
          <a:solidFill>
            <a:srgbClr val="FFFFFF"/>
          </a:solidFill>
          <a:ln w="12700">
            <a:solidFill>
              <a:srgbClr val="E2E8F0"/>
            </a:solidFill>
            <a:prstDash val="solid"/>
          </a:ln>
          <a:effectLst>
            <a:outerShdw blurRad="127000" dist="25400" dir="5400000" algn="bl" rotWithShape="0">
              <a:srgbClr val="0F172A">
                <a:alpha val="10000"/>
              </a:srgbClr>
            </a:outerShdw>
          </a:effectLst>
        </p:spPr>
        <p:txBody>
          <a:bodyPr/>
          <a:lstStyle/>
          <a:p>
            <a:endParaRPr lang="en-US"/>
          </a:p>
        </p:txBody>
      </p:sp>
      <p:sp>
        <p:nvSpPr>
          <p:cNvPr id="16" name="Shape 12"/>
          <p:cNvSpPr/>
          <p:nvPr/>
        </p:nvSpPr>
        <p:spPr>
          <a:xfrm>
            <a:off x="548640" y="3108960"/>
            <a:ext cx="109728" cy="868680"/>
          </a:xfrm>
          <a:prstGeom prst="rect">
            <a:avLst/>
          </a:prstGeom>
          <a:solidFill>
            <a:srgbClr val="06B6D4"/>
          </a:solidFill>
          <a:ln/>
        </p:spPr>
        <p:txBody>
          <a:bodyPr/>
          <a:lstStyle/>
          <a:p>
            <a:endParaRPr lang="en-US"/>
          </a:p>
        </p:txBody>
      </p:sp>
      <p:pic>
        <p:nvPicPr>
          <p:cNvPr id="17" name="Image 2" descr="preencoded.png"/>
          <p:cNvPicPr>
            <a:picLocks noChangeAspect="1"/>
          </p:cNvPicPr>
          <p:nvPr/>
        </p:nvPicPr>
        <p:blipFill>
          <a:blip r:embed="rId3"/>
          <a:stretch>
            <a:fillRect/>
          </a:stretch>
        </p:blipFill>
        <p:spPr>
          <a:xfrm>
            <a:off x="868680" y="3383280"/>
            <a:ext cx="320040" cy="320040"/>
          </a:xfrm>
          <a:prstGeom prst="rect">
            <a:avLst/>
          </a:prstGeom>
        </p:spPr>
      </p:pic>
      <p:sp>
        <p:nvSpPr>
          <p:cNvPr id="18" name="Text 13"/>
          <p:cNvSpPr/>
          <p:nvPr/>
        </p:nvSpPr>
        <p:spPr>
          <a:xfrm>
            <a:off x="1325880" y="3227832"/>
            <a:ext cx="4572000" cy="365760"/>
          </a:xfrm>
          <a:prstGeom prst="rect">
            <a:avLst/>
          </a:prstGeom>
          <a:noFill/>
          <a:ln/>
        </p:spPr>
        <p:txBody>
          <a:bodyPr wrap="square" lIns="0" tIns="0" rIns="0" bIns="0" rtlCol="0" anchor="ctr"/>
          <a:lstStyle/>
          <a:p>
            <a:pPr marL="0" indent="0">
              <a:buNone/>
            </a:pPr>
            <a:r>
              <a:rPr lang="en-US" sz="1500" b="1" dirty="0">
                <a:solidFill>
                  <a:srgbClr val="0F172A"/>
                </a:solidFill>
                <a:latin typeface="Calibri" pitchFamily="34" charset="0"/>
                <a:ea typeface="Calibri" pitchFamily="34" charset="-122"/>
                <a:cs typeface="Calibri" pitchFamily="34" charset="-120"/>
              </a:rPr>
              <a:t>CIS Azure Foundations Benchmark</a:t>
            </a:r>
            <a:endParaRPr lang="en-US" sz="1500" dirty="0"/>
          </a:p>
        </p:txBody>
      </p:sp>
      <p:sp>
        <p:nvSpPr>
          <p:cNvPr id="19" name="Text 14"/>
          <p:cNvSpPr/>
          <p:nvPr/>
        </p:nvSpPr>
        <p:spPr>
          <a:xfrm>
            <a:off x="1325880" y="3566160"/>
            <a:ext cx="4572000" cy="365760"/>
          </a:xfrm>
          <a:prstGeom prst="rect">
            <a:avLst/>
          </a:prstGeom>
          <a:noFill/>
          <a:ln/>
        </p:spPr>
        <p:txBody>
          <a:bodyPr wrap="square" lIns="0" tIns="0" rIns="0" bIns="0" rtlCol="0" anchor="ctr"/>
          <a:lstStyle/>
          <a:p>
            <a:pPr marL="0" indent="0">
              <a:buNone/>
            </a:pPr>
            <a:r>
              <a:rPr lang="en-US" sz="1150" dirty="0">
                <a:solidFill>
                  <a:srgbClr val="64748B"/>
                </a:solidFill>
                <a:latin typeface="Calibri" pitchFamily="34" charset="0"/>
                <a:ea typeface="Calibri" pitchFamily="34" charset="-122"/>
                <a:cs typeface="Calibri" pitchFamily="34" charset="-120"/>
              </a:rPr>
              <a:t>Identity, network, logging, and data baselines.</a:t>
            </a:r>
            <a:endParaRPr lang="en-US" sz="1150" dirty="0"/>
          </a:p>
        </p:txBody>
      </p:sp>
      <p:sp>
        <p:nvSpPr>
          <p:cNvPr id="20" name="Shape 15"/>
          <p:cNvSpPr/>
          <p:nvPr/>
        </p:nvSpPr>
        <p:spPr>
          <a:xfrm>
            <a:off x="6172200" y="3108960"/>
            <a:ext cx="5486400" cy="868680"/>
          </a:xfrm>
          <a:prstGeom prst="rect">
            <a:avLst/>
          </a:prstGeom>
          <a:solidFill>
            <a:srgbClr val="FFFFFF"/>
          </a:solidFill>
          <a:ln w="12700">
            <a:solidFill>
              <a:srgbClr val="E2E8F0"/>
            </a:solidFill>
            <a:prstDash val="solid"/>
          </a:ln>
          <a:effectLst>
            <a:outerShdw blurRad="127000" dist="25400" dir="5400000" algn="bl" rotWithShape="0">
              <a:srgbClr val="0F172A">
                <a:alpha val="10000"/>
              </a:srgbClr>
            </a:outerShdw>
          </a:effectLst>
        </p:spPr>
        <p:txBody>
          <a:bodyPr/>
          <a:lstStyle/>
          <a:p>
            <a:endParaRPr lang="en-US"/>
          </a:p>
        </p:txBody>
      </p:sp>
      <p:sp>
        <p:nvSpPr>
          <p:cNvPr id="21" name="Shape 16"/>
          <p:cNvSpPr/>
          <p:nvPr/>
        </p:nvSpPr>
        <p:spPr>
          <a:xfrm>
            <a:off x="6172200" y="3108960"/>
            <a:ext cx="109728" cy="868680"/>
          </a:xfrm>
          <a:prstGeom prst="rect">
            <a:avLst/>
          </a:prstGeom>
          <a:solidFill>
            <a:srgbClr val="06B6D4"/>
          </a:solidFill>
          <a:ln/>
        </p:spPr>
        <p:txBody>
          <a:bodyPr/>
          <a:lstStyle/>
          <a:p>
            <a:endParaRPr lang="en-US"/>
          </a:p>
        </p:txBody>
      </p:sp>
      <p:pic>
        <p:nvPicPr>
          <p:cNvPr id="22" name="Image 3" descr="preencoded.png"/>
          <p:cNvPicPr>
            <a:picLocks noChangeAspect="1"/>
          </p:cNvPicPr>
          <p:nvPr/>
        </p:nvPicPr>
        <p:blipFill>
          <a:blip r:embed="rId3"/>
          <a:stretch>
            <a:fillRect/>
          </a:stretch>
        </p:blipFill>
        <p:spPr>
          <a:xfrm>
            <a:off x="6492240" y="3383280"/>
            <a:ext cx="320040" cy="320040"/>
          </a:xfrm>
          <a:prstGeom prst="rect">
            <a:avLst/>
          </a:prstGeom>
        </p:spPr>
      </p:pic>
      <p:sp>
        <p:nvSpPr>
          <p:cNvPr id="23" name="Text 17"/>
          <p:cNvSpPr/>
          <p:nvPr/>
        </p:nvSpPr>
        <p:spPr>
          <a:xfrm>
            <a:off x="6949440" y="3227832"/>
            <a:ext cx="4572000" cy="365760"/>
          </a:xfrm>
          <a:prstGeom prst="rect">
            <a:avLst/>
          </a:prstGeom>
          <a:noFill/>
          <a:ln/>
        </p:spPr>
        <p:txBody>
          <a:bodyPr wrap="square" lIns="0" tIns="0" rIns="0" bIns="0" rtlCol="0" anchor="ctr"/>
          <a:lstStyle/>
          <a:p>
            <a:pPr marL="0" indent="0">
              <a:buNone/>
            </a:pPr>
            <a:r>
              <a:rPr lang="en-US" sz="1500" b="1" dirty="0">
                <a:solidFill>
                  <a:srgbClr val="0F172A"/>
                </a:solidFill>
                <a:latin typeface="Calibri" pitchFamily="34" charset="0"/>
                <a:ea typeface="Calibri" pitchFamily="34" charset="-122"/>
                <a:cs typeface="Calibri" pitchFamily="34" charset="-120"/>
              </a:rPr>
              <a:t>NIST Cybersecurity Framework</a:t>
            </a:r>
            <a:endParaRPr lang="en-US" sz="1500" dirty="0"/>
          </a:p>
        </p:txBody>
      </p:sp>
      <p:sp>
        <p:nvSpPr>
          <p:cNvPr id="24" name="Text 18"/>
          <p:cNvSpPr/>
          <p:nvPr/>
        </p:nvSpPr>
        <p:spPr>
          <a:xfrm>
            <a:off x="6949440" y="3566160"/>
            <a:ext cx="4572000" cy="365760"/>
          </a:xfrm>
          <a:prstGeom prst="rect">
            <a:avLst/>
          </a:prstGeom>
          <a:noFill/>
          <a:ln/>
        </p:spPr>
        <p:txBody>
          <a:bodyPr wrap="square" lIns="0" tIns="0" rIns="0" bIns="0" rtlCol="0" anchor="ctr"/>
          <a:lstStyle/>
          <a:p>
            <a:pPr marL="0" indent="0">
              <a:buNone/>
            </a:pPr>
            <a:r>
              <a:rPr lang="en-US" sz="1150" dirty="0">
                <a:solidFill>
                  <a:srgbClr val="64748B"/>
                </a:solidFill>
                <a:latin typeface="Calibri" pitchFamily="34" charset="0"/>
                <a:ea typeface="Calibri" pitchFamily="34" charset="-122"/>
                <a:cs typeface="Calibri" pitchFamily="34" charset="-120"/>
              </a:rPr>
              <a:t>Identify, Protect, Detect, Respond, Recover.</a:t>
            </a:r>
            <a:endParaRPr lang="en-US" sz="1150" dirty="0"/>
          </a:p>
        </p:txBody>
      </p:sp>
      <p:sp>
        <p:nvSpPr>
          <p:cNvPr id="25" name="Shape 19"/>
          <p:cNvSpPr/>
          <p:nvPr/>
        </p:nvSpPr>
        <p:spPr>
          <a:xfrm>
            <a:off x="548640" y="4114800"/>
            <a:ext cx="5486400" cy="868680"/>
          </a:xfrm>
          <a:prstGeom prst="rect">
            <a:avLst/>
          </a:prstGeom>
          <a:solidFill>
            <a:srgbClr val="FFFFFF"/>
          </a:solidFill>
          <a:ln w="12700">
            <a:solidFill>
              <a:srgbClr val="E2E8F0"/>
            </a:solidFill>
            <a:prstDash val="solid"/>
          </a:ln>
          <a:effectLst>
            <a:outerShdw blurRad="127000" dist="25400" dir="5400000" algn="bl" rotWithShape="0">
              <a:srgbClr val="0F172A">
                <a:alpha val="10000"/>
              </a:srgbClr>
            </a:outerShdw>
          </a:effectLst>
        </p:spPr>
        <p:txBody>
          <a:bodyPr/>
          <a:lstStyle/>
          <a:p>
            <a:endParaRPr lang="en-US"/>
          </a:p>
        </p:txBody>
      </p:sp>
      <p:sp>
        <p:nvSpPr>
          <p:cNvPr id="26" name="Shape 20"/>
          <p:cNvSpPr/>
          <p:nvPr/>
        </p:nvSpPr>
        <p:spPr>
          <a:xfrm>
            <a:off x="548640" y="4114800"/>
            <a:ext cx="109728" cy="868680"/>
          </a:xfrm>
          <a:prstGeom prst="rect">
            <a:avLst/>
          </a:prstGeom>
          <a:solidFill>
            <a:srgbClr val="06B6D4"/>
          </a:solidFill>
          <a:ln/>
        </p:spPr>
        <p:txBody>
          <a:bodyPr/>
          <a:lstStyle/>
          <a:p>
            <a:endParaRPr lang="en-US"/>
          </a:p>
        </p:txBody>
      </p:sp>
      <p:pic>
        <p:nvPicPr>
          <p:cNvPr id="27" name="Image 4" descr="preencoded.png"/>
          <p:cNvPicPr>
            <a:picLocks noChangeAspect="1"/>
          </p:cNvPicPr>
          <p:nvPr/>
        </p:nvPicPr>
        <p:blipFill>
          <a:blip r:embed="rId3"/>
          <a:stretch>
            <a:fillRect/>
          </a:stretch>
        </p:blipFill>
        <p:spPr>
          <a:xfrm>
            <a:off x="868680" y="4389120"/>
            <a:ext cx="320040" cy="320040"/>
          </a:xfrm>
          <a:prstGeom prst="rect">
            <a:avLst/>
          </a:prstGeom>
        </p:spPr>
      </p:pic>
      <p:sp>
        <p:nvSpPr>
          <p:cNvPr id="28" name="Text 21"/>
          <p:cNvSpPr/>
          <p:nvPr/>
        </p:nvSpPr>
        <p:spPr>
          <a:xfrm>
            <a:off x="1325880" y="4233672"/>
            <a:ext cx="4572000" cy="365760"/>
          </a:xfrm>
          <a:prstGeom prst="rect">
            <a:avLst/>
          </a:prstGeom>
          <a:noFill/>
          <a:ln/>
        </p:spPr>
        <p:txBody>
          <a:bodyPr wrap="square" lIns="0" tIns="0" rIns="0" bIns="0" rtlCol="0" anchor="ctr"/>
          <a:lstStyle/>
          <a:p>
            <a:pPr marL="0" indent="0">
              <a:buNone/>
            </a:pPr>
            <a:r>
              <a:rPr lang="en-US" sz="1500" b="1" dirty="0">
                <a:solidFill>
                  <a:srgbClr val="0F172A"/>
                </a:solidFill>
                <a:latin typeface="Calibri" pitchFamily="34" charset="0"/>
                <a:ea typeface="Calibri" pitchFamily="34" charset="-122"/>
                <a:cs typeface="Calibri" pitchFamily="34" charset="-120"/>
              </a:rPr>
              <a:t>ISO/IEC 27001</a:t>
            </a:r>
            <a:endParaRPr lang="en-US" sz="1500" dirty="0"/>
          </a:p>
        </p:txBody>
      </p:sp>
      <p:sp>
        <p:nvSpPr>
          <p:cNvPr id="29" name="Text 22"/>
          <p:cNvSpPr/>
          <p:nvPr/>
        </p:nvSpPr>
        <p:spPr>
          <a:xfrm>
            <a:off x="1325880" y="4572000"/>
            <a:ext cx="4572000" cy="365760"/>
          </a:xfrm>
          <a:prstGeom prst="rect">
            <a:avLst/>
          </a:prstGeom>
          <a:noFill/>
          <a:ln/>
        </p:spPr>
        <p:txBody>
          <a:bodyPr wrap="square" lIns="0" tIns="0" rIns="0" bIns="0" rtlCol="0" anchor="ctr"/>
          <a:lstStyle/>
          <a:p>
            <a:pPr marL="0" indent="0">
              <a:buNone/>
            </a:pPr>
            <a:r>
              <a:rPr lang="en-US" sz="1150" dirty="0">
                <a:solidFill>
                  <a:srgbClr val="64748B"/>
                </a:solidFill>
                <a:latin typeface="Calibri" pitchFamily="34" charset="0"/>
                <a:ea typeface="Calibri" pitchFamily="34" charset="-122"/>
                <a:cs typeface="Calibri" pitchFamily="34" charset="-120"/>
              </a:rPr>
              <a:t>ISMS controls for access, ops, and incident management.</a:t>
            </a:r>
            <a:endParaRPr lang="en-US" sz="1150" dirty="0"/>
          </a:p>
        </p:txBody>
      </p:sp>
      <p:sp>
        <p:nvSpPr>
          <p:cNvPr id="30" name="Shape 23"/>
          <p:cNvSpPr/>
          <p:nvPr/>
        </p:nvSpPr>
        <p:spPr>
          <a:xfrm>
            <a:off x="6172200" y="4114800"/>
            <a:ext cx="5486400" cy="868680"/>
          </a:xfrm>
          <a:prstGeom prst="rect">
            <a:avLst/>
          </a:prstGeom>
          <a:solidFill>
            <a:srgbClr val="FFFFFF"/>
          </a:solidFill>
          <a:ln w="12700">
            <a:solidFill>
              <a:srgbClr val="E2E8F0"/>
            </a:solidFill>
            <a:prstDash val="solid"/>
          </a:ln>
          <a:effectLst>
            <a:outerShdw blurRad="127000" dist="25400" dir="5400000" algn="bl" rotWithShape="0">
              <a:srgbClr val="0F172A">
                <a:alpha val="10000"/>
              </a:srgbClr>
            </a:outerShdw>
          </a:effectLst>
        </p:spPr>
        <p:txBody>
          <a:bodyPr/>
          <a:lstStyle/>
          <a:p>
            <a:endParaRPr lang="en-US"/>
          </a:p>
        </p:txBody>
      </p:sp>
      <p:sp>
        <p:nvSpPr>
          <p:cNvPr id="31" name="Shape 24"/>
          <p:cNvSpPr/>
          <p:nvPr/>
        </p:nvSpPr>
        <p:spPr>
          <a:xfrm>
            <a:off x="6172200" y="4114800"/>
            <a:ext cx="109728" cy="868680"/>
          </a:xfrm>
          <a:prstGeom prst="rect">
            <a:avLst/>
          </a:prstGeom>
          <a:solidFill>
            <a:srgbClr val="06B6D4"/>
          </a:solidFill>
          <a:ln/>
        </p:spPr>
        <p:txBody>
          <a:bodyPr/>
          <a:lstStyle/>
          <a:p>
            <a:endParaRPr lang="en-US"/>
          </a:p>
        </p:txBody>
      </p:sp>
      <p:pic>
        <p:nvPicPr>
          <p:cNvPr id="32" name="Image 5" descr="preencoded.png"/>
          <p:cNvPicPr>
            <a:picLocks noChangeAspect="1"/>
          </p:cNvPicPr>
          <p:nvPr/>
        </p:nvPicPr>
        <p:blipFill>
          <a:blip r:embed="rId3"/>
          <a:stretch>
            <a:fillRect/>
          </a:stretch>
        </p:blipFill>
        <p:spPr>
          <a:xfrm>
            <a:off x="6492240" y="4389120"/>
            <a:ext cx="320040" cy="320040"/>
          </a:xfrm>
          <a:prstGeom prst="rect">
            <a:avLst/>
          </a:prstGeom>
        </p:spPr>
      </p:pic>
      <p:sp>
        <p:nvSpPr>
          <p:cNvPr id="33" name="Text 25"/>
          <p:cNvSpPr/>
          <p:nvPr/>
        </p:nvSpPr>
        <p:spPr>
          <a:xfrm>
            <a:off x="6949440" y="4233672"/>
            <a:ext cx="4572000" cy="365760"/>
          </a:xfrm>
          <a:prstGeom prst="rect">
            <a:avLst/>
          </a:prstGeom>
          <a:noFill/>
          <a:ln/>
        </p:spPr>
        <p:txBody>
          <a:bodyPr wrap="square" lIns="0" tIns="0" rIns="0" bIns="0" rtlCol="0" anchor="ctr"/>
          <a:lstStyle/>
          <a:p>
            <a:pPr marL="0" indent="0">
              <a:buNone/>
            </a:pPr>
            <a:r>
              <a:rPr lang="en-US" sz="1500" b="1" dirty="0">
                <a:solidFill>
                  <a:srgbClr val="0F172A"/>
                </a:solidFill>
                <a:latin typeface="Calibri" pitchFamily="34" charset="0"/>
                <a:ea typeface="Calibri" pitchFamily="34" charset="-122"/>
                <a:cs typeface="Calibri" pitchFamily="34" charset="-120"/>
              </a:rPr>
              <a:t>Microsoft Cloud Security Benchmark</a:t>
            </a:r>
            <a:endParaRPr lang="en-US" sz="1500" dirty="0"/>
          </a:p>
        </p:txBody>
      </p:sp>
      <p:sp>
        <p:nvSpPr>
          <p:cNvPr id="34" name="Text 26"/>
          <p:cNvSpPr/>
          <p:nvPr/>
        </p:nvSpPr>
        <p:spPr>
          <a:xfrm>
            <a:off x="6949440" y="4572000"/>
            <a:ext cx="4572000" cy="365760"/>
          </a:xfrm>
          <a:prstGeom prst="rect">
            <a:avLst/>
          </a:prstGeom>
          <a:noFill/>
          <a:ln/>
        </p:spPr>
        <p:txBody>
          <a:bodyPr wrap="square" lIns="0" tIns="0" rIns="0" bIns="0" rtlCol="0" anchor="ctr"/>
          <a:lstStyle/>
          <a:p>
            <a:pPr marL="0" indent="0">
              <a:buNone/>
            </a:pPr>
            <a:r>
              <a:rPr lang="en-US" sz="1150" dirty="0">
                <a:solidFill>
                  <a:srgbClr val="64748B"/>
                </a:solidFill>
                <a:latin typeface="Calibri" pitchFamily="34" charset="0"/>
                <a:ea typeface="Calibri" pitchFamily="34" charset="-122"/>
                <a:cs typeface="Calibri" pitchFamily="34" charset="-120"/>
              </a:rPr>
              <a:t>Microsoft's prescriptive Azure security baseline.</a:t>
            </a:r>
            <a:endParaRPr lang="en-US" sz="1150" dirty="0"/>
          </a:p>
        </p:txBody>
      </p:sp>
      <p:sp>
        <p:nvSpPr>
          <p:cNvPr id="35" name="Text 27"/>
          <p:cNvSpPr/>
          <p:nvPr/>
        </p:nvSpPr>
        <p:spPr>
          <a:xfrm>
            <a:off x="548640" y="6473952"/>
            <a:ext cx="7315200" cy="274320"/>
          </a:xfrm>
          <a:prstGeom prst="rect">
            <a:avLst/>
          </a:prstGeom>
          <a:noFill/>
          <a:ln/>
        </p:spPr>
        <p:txBody>
          <a:bodyPr wrap="square" lIns="0" tIns="0" rIns="0" bIns="0" rtlCol="0" anchor="ctr"/>
          <a:lstStyle/>
          <a:p>
            <a:pPr marL="0" indent="0">
              <a:buNone/>
            </a:pPr>
            <a:r>
              <a:rPr lang="en-US" sz="900" dirty="0">
                <a:solidFill>
                  <a:srgbClr val="94A3B8"/>
                </a:solidFill>
                <a:latin typeface="Calibri" pitchFamily="34" charset="0"/>
                <a:ea typeface="Calibri" pitchFamily="34" charset="-122"/>
                <a:cs typeface="Calibri" pitchFamily="34" charset="-120"/>
              </a:rPr>
              <a:t>Azure Web Application Security Design</a:t>
            </a:r>
            <a:endParaRPr lang="en-US" sz="900" dirty="0"/>
          </a:p>
        </p:txBody>
      </p:sp>
      <p:sp>
        <p:nvSpPr>
          <p:cNvPr id="36" name="Text 28"/>
          <p:cNvSpPr/>
          <p:nvPr/>
        </p:nvSpPr>
        <p:spPr>
          <a:xfrm>
            <a:off x="7985455" y="6473952"/>
            <a:ext cx="3657600" cy="274320"/>
          </a:xfrm>
          <a:prstGeom prst="rect">
            <a:avLst/>
          </a:prstGeom>
          <a:noFill/>
          <a:ln/>
        </p:spPr>
        <p:txBody>
          <a:bodyPr wrap="square" lIns="0" tIns="0" rIns="0" bIns="0"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15</a:t>
            </a:r>
            <a:endParaRPr lang="en-US" sz="9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548640" y="365760"/>
            <a:ext cx="10972800" cy="274320"/>
          </a:xfrm>
          <a:prstGeom prst="rect">
            <a:avLst/>
          </a:prstGeom>
          <a:noFill/>
          <a:ln/>
        </p:spPr>
        <p:txBody>
          <a:bodyPr wrap="square" lIns="0" tIns="0" rIns="0" bIns="0" rtlCol="0" anchor="ctr"/>
          <a:lstStyle/>
          <a:p>
            <a:pPr marL="0" indent="0">
              <a:buNone/>
            </a:pPr>
            <a:r>
              <a:rPr lang="en-US" sz="1100" b="1" kern="0" spc="400" dirty="0">
                <a:solidFill>
                  <a:srgbClr val="06B6D4"/>
                </a:solidFill>
                <a:latin typeface="Calibri" pitchFamily="34" charset="0"/>
                <a:ea typeface="Calibri" pitchFamily="34" charset="-122"/>
                <a:cs typeface="Calibri" pitchFamily="34" charset="-120"/>
              </a:rPr>
              <a:t>SERVICE SUMMARY</a:t>
            </a:r>
            <a:endParaRPr lang="en-US" sz="1100" dirty="0"/>
          </a:p>
        </p:txBody>
      </p:sp>
      <p:sp>
        <p:nvSpPr>
          <p:cNvPr id="3" name="Text 1"/>
          <p:cNvSpPr/>
          <p:nvPr/>
        </p:nvSpPr>
        <p:spPr>
          <a:xfrm>
            <a:off x="548640" y="658368"/>
            <a:ext cx="10972800" cy="640080"/>
          </a:xfrm>
          <a:prstGeom prst="rect">
            <a:avLst/>
          </a:prstGeom>
          <a:noFill/>
          <a:ln/>
        </p:spPr>
        <p:txBody>
          <a:bodyPr wrap="square" lIns="0" tIns="0" rIns="0" bIns="0" rtlCol="0" anchor="ctr"/>
          <a:lstStyle/>
          <a:p>
            <a:pPr marL="0" indent="0">
              <a:buNone/>
            </a:pPr>
            <a:r>
              <a:rPr lang="en-US" sz="3000" b="1" dirty="0">
                <a:solidFill>
                  <a:srgbClr val="0F172A"/>
                </a:solidFill>
                <a:latin typeface="Calibri" pitchFamily="34" charset="0"/>
                <a:ea typeface="Calibri" pitchFamily="34" charset="-122"/>
                <a:cs typeface="Calibri" pitchFamily="34" charset="-120"/>
              </a:rPr>
              <a:t>Recommended Azure security stack</a:t>
            </a:r>
            <a:endParaRPr lang="en-US" sz="3000" dirty="0"/>
          </a:p>
        </p:txBody>
      </p:sp>
      <p:sp>
        <p:nvSpPr>
          <p:cNvPr id="4" name="Text 2"/>
          <p:cNvSpPr/>
          <p:nvPr/>
        </p:nvSpPr>
        <p:spPr>
          <a:xfrm>
            <a:off x="548640" y="1417320"/>
            <a:ext cx="10058400" cy="365760"/>
          </a:xfrm>
          <a:prstGeom prst="rect">
            <a:avLst/>
          </a:prstGeom>
          <a:noFill/>
          <a:ln/>
        </p:spPr>
        <p:txBody>
          <a:bodyPr wrap="square" lIns="0" tIns="0" rIns="0" bIns="0" rtlCol="0" anchor="ctr"/>
          <a:lstStyle/>
          <a:p>
            <a:pPr marL="0" indent="0">
              <a:buNone/>
            </a:pPr>
            <a:r>
              <a:rPr lang="en-US" sz="1400" dirty="0">
                <a:solidFill>
                  <a:srgbClr val="64748B"/>
                </a:solidFill>
                <a:latin typeface="Calibri" pitchFamily="34" charset="0"/>
                <a:ea typeface="Calibri" pitchFamily="34" charset="-122"/>
                <a:cs typeface="Calibri" pitchFamily="34" charset="-120"/>
              </a:rPr>
              <a:t>A consolidated view of the Azure services that implement this design, by security function.</a:t>
            </a:r>
            <a:endParaRPr lang="en-US" sz="1400" dirty="0"/>
          </a:p>
        </p:txBody>
      </p:sp>
      <p:graphicFrame>
        <p:nvGraphicFramePr>
          <p:cNvPr id="17" name="Table 0"/>
          <p:cNvGraphicFramePr>
            <a:graphicFrameLocks noGrp="1"/>
          </p:cNvGraphicFramePr>
          <p:nvPr>
            <p:extLst>
              <p:ext uri="{D42A27DB-BD31-4B8C-83A1-F6EECF244321}">
                <p14:modId xmlns:p14="http://schemas.microsoft.com/office/powerpoint/2010/main" val="854354202"/>
              </p:ext>
            </p:extLst>
          </p:nvPr>
        </p:nvGraphicFramePr>
        <p:xfrm>
          <a:off x="548640" y="1874520"/>
          <a:ext cx="11064240" cy="4389120"/>
        </p:xfrm>
        <a:graphic>
          <a:graphicData uri="http://schemas.openxmlformats.org/drawingml/2006/table">
            <a:tbl>
              <a:tblPr/>
              <a:tblGrid>
                <a:gridCol w="3200000">
                  <a:extLst>
                    <a:ext uri="{9D8B030D-6E8A-4147-A177-3AD203B41FA5}">
                      <a16:colId xmlns:a16="http://schemas.microsoft.com/office/drawing/2014/main" val="20000"/>
                    </a:ext>
                  </a:extLst>
                </a:gridCol>
                <a:gridCol w="4000000">
                  <a:extLst>
                    <a:ext uri="{9D8B030D-6E8A-4147-A177-3AD203B41FA5}">
                      <a16:colId xmlns:a16="http://schemas.microsoft.com/office/drawing/2014/main" val="20001"/>
                    </a:ext>
                  </a:extLst>
                </a:gridCol>
                <a:gridCol w="3864240">
                  <a:extLst>
                    <a:ext uri="{9D8B030D-6E8A-4147-A177-3AD203B41FA5}">
                      <a16:colId xmlns:a16="http://schemas.microsoft.com/office/drawing/2014/main" val="20002"/>
                    </a:ext>
                  </a:extLst>
                </a:gridCol>
              </a:tblGrid>
              <a:tr h="365760">
                <a:tc>
                  <a:txBody>
                    <a:bodyPr/>
                    <a:lstStyle/>
                    <a:p>
                      <a:pPr marL="0" indent="0" algn="l">
                        <a:buNone/>
                      </a:pPr>
                      <a:r>
                        <a:rPr lang="en-US" sz="1300" b="1" dirty="0">
                          <a:solidFill>
                            <a:srgbClr val="FFFFFF"/>
                          </a:solidFill>
                          <a:latin typeface="Calibri" pitchFamily="34" charset="0"/>
                          <a:ea typeface="Calibri" pitchFamily="34" charset="-122"/>
                          <a:cs typeface="Calibri" pitchFamily="34" charset="-120"/>
                        </a:rPr>
                        <a:t>Security function</a:t>
                      </a:r>
                      <a:endParaRPr lang="en-US" sz="1300" dirty="0">
                        <a:latin typeface="Calibri" charset="0"/>
                        <a:ea typeface="Calibri" charset="0"/>
                        <a:cs typeface="Calibri" charset="0"/>
                      </a:endParaRPr>
                    </a:p>
                  </a:txBody>
                  <a:tcPr marL="152400" marR="152400" marT="76200" marB="762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0F1729"/>
                    </a:solidFill>
                  </a:tcPr>
                </a:tc>
                <a:tc>
                  <a:txBody>
                    <a:bodyPr/>
                    <a:lstStyle/>
                    <a:p>
                      <a:pPr marL="0" indent="0" algn="l">
                        <a:buNone/>
                      </a:pPr>
                      <a:r>
                        <a:rPr lang="en-US" sz="1300" b="1" dirty="0">
                          <a:solidFill>
                            <a:srgbClr val="FFFFFF"/>
                          </a:solidFill>
                          <a:latin typeface="Calibri" pitchFamily="34" charset="0"/>
                          <a:ea typeface="Calibri" pitchFamily="34" charset="-122"/>
                          <a:cs typeface="Calibri" pitchFamily="34" charset="-120"/>
                        </a:rPr>
                        <a:t>Azure service</a:t>
                      </a:r>
                      <a:endParaRPr lang="en-US" sz="1300" dirty="0">
                        <a:latin typeface="Calibri" charset="0"/>
                        <a:ea typeface="Calibri" charset="0"/>
                        <a:cs typeface="Calibri" charset="0"/>
                      </a:endParaRPr>
                    </a:p>
                  </a:txBody>
                  <a:tcPr marL="152400" marR="152400" marT="76200" marB="762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0F1729"/>
                    </a:solidFill>
                  </a:tcPr>
                </a:tc>
                <a:tc>
                  <a:txBody>
                    <a:bodyPr/>
                    <a:lstStyle/>
                    <a:p>
                      <a:pPr marL="0" indent="0" algn="l">
                        <a:buNone/>
                      </a:pPr>
                      <a:r>
                        <a:rPr lang="en-US" sz="1300" b="1">
                          <a:solidFill>
                            <a:srgbClr val="FFFFFF"/>
                          </a:solidFill>
                          <a:latin typeface="Calibri" pitchFamily="34" charset="0"/>
                          <a:ea typeface="Calibri" pitchFamily="34" charset="-122"/>
                          <a:cs typeface="Calibri" pitchFamily="34" charset="-120"/>
                        </a:rPr>
                        <a:t>Alternative Security Controls</a:t>
                      </a:r>
                      <a:endParaRPr lang="en-US" sz="1300">
                        <a:latin typeface="Calibri" charset="0"/>
                        <a:ea typeface="Calibri" charset="0"/>
                        <a:cs typeface="Calibri" charset="0"/>
                      </a:endParaRPr>
                    </a:p>
                  </a:txBody>
                  <a:tcPr marL="152400" marR="152400" marT="76200" marB="762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0F1729"/>
                    </a:solidFill>
                  </a:tcPr>
                </a:tc>
                <a:extLst>
                  <a:ext uri="{0D108BD9-81ED-4DB2-BD59-A6C34878D82A}">
                    <a16:rowId xmlns:a16="http://schemas.microsoft.com/office/drawing/2014/main" val="10000"/>
                  </a:ext>
                </a:extLst>
              </a:tr>
              <a:tr h="365760">
                <a:tc>
                  <a:txBody>
                    <a:bodyPr/>
                    <a:lstStyle/>
                    <a:p>
                      <a:pPr marL="0" indent="0">
                        <a:buNone/>
                      </a:pPr>
                      <a:r>
                        <a:rPr lang="en-US" sz="1300" b="1" dirty="0">
                          <a:solidFill>
                            <a:srgbClr val="0F172A"/>
                          </a:solidFill>
                          <a:latin typeface="Calibri" pitchFamily="34" charset="0"/>
                          <a:ea typeface="Calibri" pitchFamily="34" charset="-122"/>
                          <a:cs typeface="Calibri" pitchFamily="34" charset="-120"/>
                        </a:rPr>
                        <a:t>Web application firewall</a:t>
                      </a:r>
                      <a:endParaRPr lang="en-US" sz="1300" dirty="0">
                        <a:latin typeface="Calibri" charset="0"/>
                        <a:ea typeface="Calibri" charset="0"/>
                        <a:cs typeface="Calibri" charset="0"/>
                      </a:endParaRPr>
                    </a:p>
                  </a:txBody>
                  <a:tcPr marL="152400" marR="152400" marT="76200" marB="762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buNone/>
                      </a:pPr>
                      <a:r>
                        <a:rPr lang="en-US" sz="1300" b="1" u="sng" dirty="0">
                          <a:solidFill>
                            <a:srgbClr val="0891B2"/>
                          </a:solidFill>
                          <a:latin typeface="Calibri" pitchFamily="34" charset="0"/>
                          <a:ea typeface="Calibri" pitchFamily="34" charset="-122"/>
                          <a:cs typeface="Calibri" pitchFamily="34" charset="-120"/>
                          <a:hlinkClick r:id="rId3" tooltip="Official Microsoft Learn documentation">
                            <a:extLst>
                              <a:ext uri="{A12FA001-AC4F-418D-AE19-62706E023703}">
                                <ahyp:hlinkClr xmlns:ahyp="http://schemas.microsoft.com/office/drawing/2018/hyperlinkcolor" val="tx"/>
                              </a:ext>
                            </a:extLst>
                          </a:hlinkClick>
                        </a:rPr>
                        <a:t>Azure Front </a:t>
                      </a:r>
                      <a:r>
                        <a:rPr lang="en-US" sz="1300" b="1" u="sng">
                          <a:solidFill>
                            <a:srgbClr val="0891B2"/>
                          </a:solidFill>
                          <a:latin typeface="Calibri" pitchFamily="34" charset="0"/>
                          <a:ea typeface="Calibri" pitchFamily="34" charset="-122"/>
                          <a:cs typeface="Calibri" pitchFamily="34" charset="-120"/>
                          <a:hlinkClick r:id="rId3" tooltip="Official Microsoft Learn documentation">
                            <a:extLst>
                              <a:ext uri="{A12FA001-AC4F-418D-AE19-62706E023703}">
                                <ahyp:hlinkClr xmlns:ahyp="http://schemas.microsoft.com/office/drawing/2018/hyperlinkcolor" val="tx"/>
                              </a:ext>
                            </a:extLst>
                          </a:hlinkClick>
                        </a:rPr>
                        <a:t>Door WAF</a:t>
                      </a:r>
                      <a:r>
                        <a:rPr lang="en-US" sz="1300" b="1" u="sng">
                          <a:solidFill>
                            <a:srgbClr val="0891B2"/>
                          </a:solidFill>
                          <a:latin typeface="Calibri" pitchFamily="34" charset="0"/>
                          <a:ea typeface="Calibri" pitchFamily="34" charset="-122"/>
                          <a:cs typeface="Calibri" pitchFamily="34" charset="-120"/>
                        </a:rPr>
                        <a:t> , </a:t>
                      </a:r>
                      <a:r>
                        <a:rPr lang="en-US" sz="1300" b="1" u="sng">
                          <a:solidFill>
                            <a:srgbClr val="0891B2"/>
                          </a:solidFill>
                          <a:latin typeface="Calibri" pitchFamily="34" charset="0"/>
                          <a:ea typeface="Calibri" pitchFamily="34" charset="-122"/>
                          <a:cs typeface="Calibri" pitchFamily="34" charset="-120"/>
                          <a:hlinkClick r:id="rId4">
                            <a:extLst>
                              <a:ext uri="{A12FA001-AC4F-418D-AE19-62706E023703}">
                                <ahyp:hlinkClr xmlns:ahyp="http://schemas.microsoft.com/office/drawing/2018/hyperlinkcolor" val="tx"/>
                              </a:ext>
                            </a:extLst>
                          </a:hlinkClick>
                        </a:rPr>
                        <a:t>Application Gateway WAF V2 </a:t>
                      </a:r>
                      <a:endParaRPr lang="en-US" sz="1300" dirty="0">
                        <a:solidFill>
                          <a:srgbClr val="0891B2"/>
                        </a:solidFill>
                        <a:latin typeface="Calibri" charset="0"/>
                        <a:ea typeface="Calibri" charset="0"/>
                        <a:cs typeface="Calibri" charset="0"/>
                      </a:endParaRPr>
                    </a:p>
                  </a:txBody>
                  <a:tcPr marL="152400" marR="152400" marT="76200" marB="762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buNone/>
                      </a:pPr>
                      <a:r>
                        <a:rPr lang="en-US" sz="1200">
                          <a:solidFill>
                            <a:srgbClr val="0F172A"/>
                          </a:solidFill>
                          <a:latin typeface="Calibri"/>
                          <a:ea typeface="Calibri"/>
                          <a:cs typeface="Calibri"/>
                        </a:rPr>
                        <a:t>Cloudflare WAF, ModSecurity, F5 BIG-IP </a:t>
                      </a:r>
                      <a:endParaRPr lang="en-US" sz="1200" dirty="0">
                        <a:latin typeface="Calibri"/>
                        <a:ea typeface="Calibri"/>
                        <a:cs typeface="Calibri"/>
                      </a:endParaRPr>
                    </a:p>
                  </a:txBody>
                  <a:tcPr marL="152400" marR="152400" marT="76200" marB="762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365760">
                <a:tc>
                  <a:txBody>
                    <a:bodyPr/>
                    <a:lstStyle/>
                    <a:p>
                      <a:pPr marL="0" indent="0">
                        <a:buNone/>
                      </a:pPr>
                      <a:r>
                        <a:rPr lang="en-US" sz="1300" b="1" dirty="0">
                          <a:solidFill>
                            <a:srgbClr val="0F172A"/>
                          </a:solidFill>
                          <a:latin typeface="Calibri" pitchFamily="34" charset="0"/>
                          <a:ea typeface="Calibri" pitchFamily="34" charset="-122"/>
                          <a:cs typeface="Calibri" pitchFamily="34" charset="-120"/>
                        </a:rPr>
                        <a:t>DDoS protection</a:t>
                      </a:r>
                      <a:endParaRPr lang="en-US" sz="1300" dirty="0">
                        <a:latin typeface="Calibri" charset="0"/>
                        <a:ea typeface="Calibri" charset="0"/>
                        <a:cs typeface="Calibri" charset="0"/>
                      </a:endParaRPr>
                    </a:p>
                  </a:txBody>
                  <a:tcPr marL="152400" marR="152400" marT="76200" marB="762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1F5F9"/>
                    </a:solidFill>
                  </a:tcPr>
                </a:tc>
                <a:tc>
                  <a:txBody>
                    <a:bodyPr/>
                    <a:lstStyle/>
                    <a:p>
                      <a:pPr marL="0" indent="0">
                        <a:buNone/>
                      </a:pPr>
                      <a:r>
                        <a:rPr lang="en-US" sz="1300" b="1" u="sng" dirty="0">
                          <a:solidFill>
                            <a:srgbClr val="0891B2"/>
                          </a:solidFill>
                          <a:latin typeface="Calibri" pitchFamily="34" charset="0"/>
                          <a:ea typeface="Calibri" pitchFamily="34" charset="-122"/>
                          <a:cs typeface="Calibri" pitchFamily="34" charset="-120"/>
                          <a:hlinkClick r:id="rId5" tooltip="Official Microsoft Learn documentation">
                            <a:extLst>
                              <a:ext uri="{A12FA001-AC4F-418D-AE19-62706E023703}">
                                <ahyp:hlinkClr xmlns:ahyp="http://schemas.microsoft.com/office/drawing/2018/hyperlinkcolor" val="tx"/>
                              </a:ext>
                            </a:extLst>
                          </a:hlinkClick>
                        </a:rPr>
                        <a:t>Azure DDoS Protection Standard</a:t>
                      </a:r>
                      <a:endParaRPr lang="en-US" sz="1300" dirty="0">
                        <a:latin typeface="Calibri" charset="0"/>
                        <a:ea typeface="Calibri" charset="0"/>
                        <a:cs typeface="Calibri" charset="0"/>
                      </a:endParaRPr>
                    </a:p>
                  </a:txBody>
                  <a:tcPr marL="152400" marR="152400" marT="76200" marB="762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1F5F9"/>
                    </a:solidFill>
                  </a:tcPr>
                </a:tc>
                <a:tc>
                  <a:txBody>
                    <a:bodyPr/>
                    <a:lstStyle/>
                    <a:p>
                      <a:pPr marL="0" indent="0">
                        <a:buNone/>
                      </a:pPr>
                      <a:r>
                        <a:rPr lang="en-US" sz="1200">
                          <a:solidFill>
                            <a:srgbClr val="0F172A"/>
                          </a:solidFill>
                          <a:latin typeface="Calibri"/>
                          <a:ea typeface="Calibri"/>
                          <a:cs typeface="Calibri"/>
                        </a:rPr>
                        <a:t>Cloudflare DDoS, Akamai Prolexic</a:t>
                      </a:r>
                      <a:endParaRPr lang="en-US" sz="1200" dirty="0">
                        <a:latin typeface="Calibri"/>
                        <a:ea typeface="Calibri"/>
                        <a:cs typeface="Calibri"/>
                      </a:endParaRPr>
                    </a:p>
                  </a:txBody>
                  <a:tcPr marL="152400" marR="152400" marT="76200" marB="762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1F5F9"/>
                    </a:solidFill>
                  </a:tcPr>
                </a:tc>
                <a:extLst>
                  <a:ext uri="{0D108BD9-81ED-4DB2-BD59-A6C34878D82A}">
                    <a16:rowId xmlns:a16="http://schemas.microsoft.com/office/drawing/2014/main" val="10002"/>
                  </a:ext>
                </a:extLst>
              </a:tr>
              <a:tr h="365760">
                <a:tc>
                  <a:txBody>
                    <a:bodyPr/>
                    <a:lstStyle/>
                    <a:p>
                      <a:pPr marL="0" indent="0">
                        <a:buNone/>
                      </a:pPr>
                      <a:r>
                        <a:rPr lang="en-US" sz="1300" b="1" dirty="0">
                          <a:solidFill>
                            <a:srgbClr val="0F172A"/>
                          </a:solidFill>
                          <a:latin typeface="Calibri" pitchFamily="34" charset="0"/>
                          <a:ea typeface="Calibri" pitchFamily="34" charset="-122"/>
                          <a:cs typeface="Calibri" pitchFamily="34" charset="-120"/>
                        </a:rPr>
                        <a:t>Secret management</a:t>
                      </a:r>
                      <a:endParaRPr lang="en-US" sz="1300" dirty="0">
                        <a:latin typeface="Calibri" charset="0"/>
                        <a:ea typeface="Calibri" charset="0"/>
                        <a:cs typeface="Calibri" charset="0"/>
                      </a:endParaRPr>
                    </a:p>
                  </a:txBody>
                  <a:tcPr marL="152400" marR="152400" marT="76200" marB="762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buNone/>
                      </a:pPr>
                      <a:r>
                        <a:rPr lang="en-US" sz="1300" b="1" u="sng" dirty="0">
                          <a:solidFill>
                            <a:srgbClr val="0891B2"/>
                          </a:solidFill>
                          <a:latin typeface="Calibri" pitchFamily="34" charset="0"/>
                          <a:ea typeface="Calibri" pitchFamily="34" charset="-122"/>
                          <a:cs typeface="Calibri" pitchFamily="34" charset="-120"/>
                          <a:hlinkClick r:id="rId6" tooltip="Official Microsoft Learn documentation">
                            <a:extLst>
                              <a:ext uri="{A12FA001-AC4F-418D-AE19-62706E023703}">
                                <ahyp:hlinkClr xmlns:ahyp="http://schemas.microsoft.com/office/drawing/2018/hyperlinkcolor" val="tx"/>
                              </a:ext>
                            </a:extLst>
                          </a:hlinkClick>
                        </a:rPr>
                        <a:t>Azure Key Vault</a:t>
                      </a:r>
                      <a:endParaRPr lang="en-US" sz="1300" dirty="0">
                        <a:latin typeface="Calibri" charset="0"/>
                        <a:ea typeface="Calibri" charset="0"/>
                        <a:cs typeface="Calibri" charset="0"/>
                      </a:endParaRPr>
                    </a:p>
                  </a:txBody>
                  <a:tcPr marL="152400" marR="152400" marT="76200" marB="762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buNone/>
                      </a:pPr>
                      <a:r>
                        <a:rPr lang="en-US" sz="1200">
                          <a:solidFill>
                            <a:srgbClr val="0F172A"/>
                          </a:solidFill>
                          <a:latin typeface="Calibri"/>
                          <a:ea typeface="Calibri"/>
                          <a:cs typeface="Calibri"/>
                        </a:rPr>
                        <a:t>HashiCorp Vault, CyberArk</a:t>
                      </a:r>
                      <a:endParaRPr lang="en-US" sz="1200" dirty="0">
                        <a:latin typeface="Calibri"/>
                        <a:ea typeface="Calibri"/>
                        <a:cs typeface="Calibri"/>
                      </a:endParaRPr>
                    </a:p>
                  </a:txBody>
                  <a:tcPr marL="152400" marR="152400" marT="76200" marB="762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365760">
                <a:tc>
                  <a:txBody>
                    <a:bodyPr/>
                    <a:lstStyle/>
                    <a:p>
                      <a:pPr marL="0" indent="0">
                        <a:buNone/>
                      </a:pPr>
                      <a:r>
                        <a:rPr lang="en-US" sz="1300" b="1" dirty="0">
                          <a:solidFill>
                            <a:srgbClr val="0F172A"/>
                          </a:solidFill>
                          <a:latin typeface="Calibri" pitchFamily="34" charset="0"/>
                          <a:ea typeface="Calibri" pitchFamily="34" charset="-122"/>
                          <a:cs typeface="Calibri" pitchFamily="34" charset="-120"/>
                        </a:rPr>
                        <a:t>Identity &amp; access</a:t>
                      </a:r>
                      <a:endParaRPr lang="en-US" sz="1300" dirty="0">
                        <a:latin typeface="Calibri" charset="0"/>
                        <a:ea typeface="Calibri" charset="0"/>
                        <a:cs typeface="Calibri" charset="0"/>
                      </a:endParaRPr>
                    </a:p>
                  </a:txBody>
                  <a:tcPr marL="152400" marR="152400" marT="76200" marB="762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1F5F9"/>
                    </a:solidFill>
                  </a:tcPr>
                </a:tc>
                <a:tc>
                  <a:txBody>
                    <a:bodyPr/>
                    <a:lstStyle/>
                    <a:p>
                      <a:pPr marL="0" indent="0">
                        <a:buNone/>
                      </a:pPr>
                      <a:r>
                        <a:rPr lang="en-US" sz="1300" b="1" u="sng" dirty="0">
                          <a:solidFill>
                            <a:srgbClr val="0891B2"/>
                          </a:solidFill>
                          <a:latin typeface="Calibri" pitchFamily="34" charset="0"/>
                          <a:ea typeface="Calibri" pitchFamily="34" charset="-122"/>
                          <a:cs typeface="Calibri" pitchFamily="34" charset="-120"/>
                          <a:hlinkClick r:id="rId7" tooltip="Official Microsoft Learn documentation">
                            <a:extLst>
                              <a:ext uri="{A12FA001-AC4F-418D-AE19-62706E023703}">
                                <ahyp:hlinkClr xmlns:ahyp="http://schemas.microsoft.com/office/drawing/2018/hyperlinkcolor" val="tx"/>
                              </a:ext>
                            </a:extLst>
                          </a:hlinkClick>
                        </a:rPr>
                        <a:t>Microsoft Entra ID</a:t>
                      </a:r>
                      <a:endParaRPr lang="en-US" sz="1300" dirty="0">
                        <a:latin typeface="Calibri" charset="0"/>
                        <a:ea typeface="Calibri" charset="0"/>
                        <a:cs typeface="Calibri" charset="0"/>
                      </a:endParaRPr>
                    </a:p>
                  </a:txBody>
                  <a:tcPr marL="152400" marR="152400" marT="76200" marB="762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1F5F9"/>
                    </a:solidFill>
                  </a:tcPr>
                </a:tc>
                <a:tc>
                  <a:txBody>
                    <a:bodyPr/>
                    <a:lstStyle/>
                    <a:p>
                      <a:pPr marL="0" indent="0">
                        <a:buNone/>
                      </a:pPr>
                      <a:endParaRPr lang="en-US" sz="1200" dirty="0">
                        <a:latin typeface="Calibri" charset="0"/>
                        <a:ea typeface="Calibri" charset="0"/>
                        <a:cs typeface="Calibri" charset="0"/>
                      </a:endParaRPr>
                    </a:p>
                  </a:txBody>
                  <a:tcPr marL="152400" marR="152400" marT="76200" marB="762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1F5F9"/>
                    </a:solidFill>
                  </a:tcPr>
                </a:tc>
                <a:extLst>
                  <a:ext uri="{0D108BD9-81ED-4DB2-BD59-A6C34878D82A}">
                    <a16:rowId xmlns:a16="http://schemas.microsoft.com/office/drawing/2014/main" val="10004"/>
                  </a:ext>
                </a:extLst>
              </a:tr>
              <a:tr h="365760">
                <a:tc>
                  <a:txBody>
                    <a:bodyPr/>
                    <a:lstStyle/>
                    <a:p>
                      <a:pPr marL="0" indent="0">
                        <a:buNone/>
                      </a:pPr>
                      <a:r>
                        <a:rPr lang="en-US" sz="1300" b="1" dirty="0">
                          <a:solidFill>
                            <a:srgbClr val="0F172A"/>
                          </a:solidFill>
                          <a:latin typeface="Calibri" pitchFamily="34" charset="0"/>
                          <a:ea typeface="Calibri" pitchFamily="34" charset="-122"/>
                          <a:cs typeface="Calibri" pitchFamily="34" charset="-120"/>
                        </a:rPr>
                        <a:t>SIEM / SOAR</a:t>
                      </a:r>
                      <a:endParaRPr lang="en-US" sz="1300" dirty="0">
                        <a:latin typeface="Calibri" charset="0"/>
                        <a:ea typeface="Calibri" charset="0"/>
                        <a:cs typeface="Calibri" charset="0"/>
                      </a:endParaRPr>
                    </a:p>
                  </a:txBody>
                  <a:tcPr marL="152400" marR="152400" marT="76200" marB="762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buNone/>
                      </a:pPr>
                      <a:r>
                        <a:rPr lang="en-US" sz="1300" b="1" u="sng" dirty="0">
                          <a:solidFill>
                            <a:srgbClr val="0891B2"/>
                          </a:solidFill>
                          <a:latin typeface="Calibri" pitchFamily="34" charset="0"/>
                          <a:ea typeface="Calibri" pitchFamily="34" charset="-122"/>
                          <a:cs typeface="Calibri" pitchFamily="34" charset="-120"/>
                          <a:hlinkClick r:id="rId8" tooltip="Official Microsoft Learn documentation">
                            <a:extLst>
                              <a:ext uri="{A12FA001-AC4F-418D-AE19-62706E023703}">
                                <ahyp:hlinkClr xmlns:ahyp="http://schemas.microsoft.com/office/drawing/2018/hyperlinkcolor" val="tx"/>
                              </a:ext>
                            </a:extLst>
                          </a:hlinkClick>
                        </a:rPr>
                        <a:t>Microsoft Sentinel</a:t>
                      </a:r>
                      <a:endParaRPr lang="en-US" sz="1300" dirty="0">
                        <a:latin typeface="Calibri" charset="0"/>
                        <a:ea typeface="Calibri" charset="0"/>
                        <a:cs typeface="Calibri" charset="0"/>
                      </a:endParaRPr>
                    </a:p>
                  </a:txBody>
                  <a:tcPr marL="152400" marR="152400" marT="76200" marB="762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buNone/>
                      </a:pPr>
                      <a:r>
                        <a:rPr lang="en-US" sz="1200">
                          <a:solidFill>
                            <a:srgbClr val="0F172A"/>
                          </a:solidFill>
                          <a:latin typeface="Calibri"/>
                          <a:ea typeface="Calibri"/>
                          <a:cs typeface="Calibri"/>
                        </a:rPr>
                        <a:t>Splunk, IBM QRadar, Elastic SIEM, CrowdStrike NG-SIEM</a:t>
                      </a:r>
                      <a:endParaRPr lang="en-US" sz="1200" dirty="0">
                        <a:latin typeface="Calibri"/>
                        <a:ea typeface="Calibri"/>
                        <a:cs typeface="Calibri"/>
                      </a:endParaRPr>
                    </a:p>
                  </a:txBody>
                  <a:tcPr marL="152400" marR="152400" marT="76200" marB="762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365760">
                <a:tc>
                  <a:txBody>
                    <a:bodyPr/>
                    <a:lstStyle/>
                    <a:p>
                      <a:pPr marL="0" indent="0">
                        <a:buNone/>
                      </a:pPr>
                      <a:r>
                        <a:rPr lang="en-US" sz="1300" b="1" dirty="0">
                          <a:solidFill>
                            <a:srgbClr val="0F172A"/>
                          </a:solidFill>
                          <a:latin typeface="Calibri" pitchFamily="34" charset="0"/>
                          <a:ea typeface="Calibri" pitchFamily="34" charset="-122"/>
                          <a:cs typeface="Calibri" pitchFamily="34" charset="-120"/>
                        </a:rPr>
                        <a:t>Cloud security posture</a:t>
                      </a:r>
                      <a:endParaRPr lang="en-US" sz="1300" dirty="0">
                        <a:latin typeface="Calibri" charset="0"/>
                        <a:ea typeface="Calibri" charset="0"/>
                        <a:cs typeface="Calibri" charset="0"/>
                      </a:endParaRPr>
                    </a:p>
                  </a:txBody>
                  <a:tcPr marL="152400" marR="152400" marT="76200" marB="762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1F5F9"/>
                    </a:solidFill>
                  </a:tcPr>
                </a:tc>
                <a:tc>
                  <a:txBody>
                    <a:bodyPr/>
                    <a:lstStyle/>
                    <a:p>
                      <a:pPr marL="0" indent="0">
                        <a:buNone/>
                      </a:pPr>
                      <a:r>
                        <a:rPr lang="en-US" sz="1300" b="1" u="sng" dirty="0">
                          <a:solidFill>
                            <a:srgbClr val="0891B2"/>
                          </a:solidFill>
                          <a:latin typeface="Calibri" pitchFamily="34" charset="0"/>
                          <a:ea typeface="Calibri" pitchFamily="34" charset="-122"/>
                          <a:cs typeface="Calibri" pitchFamily="34" charset="-120"/>
                          <a:hlinkClick r:id="rId9" tooltip="Official Microsoft Learn documentation">
                            <a:extLst>
                              <a:ext uri="{A12FA001-AC4F-418D-AE19-62706E023703}">
                                <ahyp:hlinkClr xmlns:ahyp="http://schemas.microsoft.com/office/drawing/2018/hyperlinkcolor" val="tx"/>
                              </a:ext>
                            </a:extLst>
                          </a:hlinkClick>
                        </a:rPr>
                        <a:t>Defender for Cloud</a:t>
                      </a:r>
                      <a:endParaRPr lang="en-US" sz="1300" dirty="0">
                        <a:latin typeface="Calibri" charset="0"/>
                        <a:ea typeface="Calibri" charset="0"/>
                        <a:cs typeface="Calibri" charset="0"/>
                      </a:endParaRPr>
                    </a:p>
                  </a:txBody>
                  <a:tcPr marL="152400" marR="152400" marT="76200" marB="762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1F5F9"/>
                    </a:solidFill>
                  </a:tcPr>
                </a:tc>
                <a:tc>
                  <a:txBody>
                    <a:bodyPr/>
                    <a:lstStyle/>
                    <a:p>
                      <a:pPr marL="0" indent="0">
                        <a:buNone/>
                      </a:pPr>
                      <a:r>
                        <a:rPr lang="en-US" sz="1200" dirty="0">
                          <a:solidFill>
                            <a:srgbClr val="0F172A"/>
                          </a:solidFill>
                          <a:latin typeface="Calibri" pitchFamily="34" charset="0"/>
                          <a:ea typeface="Calibri" pitchFamily="34" charset="-122"/>
                          <a:cs typeface="Calibri" pitchFamily="34" charset="-120"/>
                        </a:rPr>
                        <a:t>Prisma Cloud</a:t>
                      </a:r>
                      <a:r>
                        <a:rPr lang="en-US" sz="1200">
                          <a:solidFill>
                            <a:srgbClr val="0F172A"/>
                          </a:solidFill>
                          <a:latin typeface="Calibri" pitchFamily="34" charset="0"/>
                          <a:ea typeface="Calibri" pitchFamily="34" charset="-122"/>
                          <a:cs typeface="Calibri" pitchFamily="34" charset="-120"/>
                        </a:rPr>
                        <a:t>, Wiz, CrowdStrike Cloud Security</a:t>
                      </a:r>
                      <a:endParaRPr lang="en-US" sz="1200" dirty="0">
                        <a:latin typeface="Calibri" charset="0"/>
                        <a:ea typeface="Calibri" charset="0"/>
                        <a:cs typeface="Calibri" charset="0"/>
                      </a:endParaRPr>
                    </a:p>
                  </a:txBody>
                  <a:tcPr marL="152400" marR="152400" marT="76200" marB="762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1F5F9"/>
                    </a:solidFill>
                  </a:tcPr>
                </a:tc>
                <a:extLst>
                  <a:ext uri="{0D108BD9-81ED-4DB2-BD59-A6C34878D82A}">
                    <a16:rowId xmlns:a16="http://schemas.microsoft.com/office/drawing/2014/main" val="10006"/>
                  </a:ext>
                </a:extLst>
              </a:tr>
              <a:tr h="365760">
                <a:tc>
                  <a:txBody>
                    <a:bodyPr/>
                    <a:lstStyle/>
                    <a:p>
                      <a:pPr marL="0" indent="0">
                        <a:buNone/>
                      </a:pPr>
                      <a:r>
                        <a:rPr lang="en-US" sz="1300" b="1" dirty="0">
                          <a:solidFill>
                            <a:srgbClr val="0F172A"/>
                          </a:solidFill>
                          <a:latin typeface="Calibri" pitchFamily="34" charset="0"/>
                          <a:ea typeface="Calibri" pitchFamily="34" charset="-122"/>
                          <a:cs typeface="Calibri" pitchFamily="34" charset="-120"/>
                        </a:rPr>
                        <a:t>Endpoint security</a:t>
                      </a:r>
                      <a:endParaRPr lang="en-US" sz="1300" dirty="0">
                        <a:latin typeface="Calibri" charset="0"/>
                        <a:ea typeface="Calibri" charset="0"/>
                        <a:cs typeface="Calibri" charset="0"/>
                      </a:endParaRPr>
                    </a:p>
                  </a:txBody>
                  <a:tcPr marL="152400" marR="152400" marT="76200" marB="762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buNone/>
                      </a:pPr>
                      <a:r>
                        <a:rPr lang="en-US" sz="1300" b="1" u="sng" dirty="0">
                          <a:solidFill>
                            <a:srgbClr val="0891B2"/>
                          </a:solidFill>
                          <a:latin typeface="Calibri" pitchFamily="34" charset="0"/>
                          <a:ea typeface="Calibri" pitchFamily="34" charset="-122"/>
                          <a:cs typeface="Calibri" pitchFamily="34" charset="-120"/>
                          <a:hlinkClick r:id="rId10" tooltip="Official Microsoft Learn documentation">
                            <a:extLst>
                              <a:ext uri="{A12FA001-AC4F-418D-AE19-62706E023703}">
                                <ahyp:hlinkClr xmlns:ahyp="http://schemas.microsoft.com/office/drawing/2018/hyperlinkcolor" val="tx"/>
                              </a:ext>
                            </a:extLst>
                          </a:hlinkClick>
                        </a:rPr>
                        <a:t>Defender for Endpoint</a:t>
                      </a:r>
                      <a:endParaRPr lang="en-US" sz="1300" dirty="0">
                        <a:latin typeface="Calibri" charset="0"/>
                        <a:ea typeface="Calibri" charset="0"/>
                        <a:cs typeface="Calibri" charset="0"/>
                      </a:endParaRPr>
                    </a:p>
                  </a:txBody>
                  <a:tcPr marL="152400" marR="152400" marT="76200" marB="762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buNone/>
                      </a:pPr>
                      <a:r>
                        <a:rPr lang="en-US" sz="1200">
                          <a:solidFill>
                            <a:srgbClr val="0F172A"/>
                          </a:solidFill>
                          <a:latin typeface="Calibri"/>
                          <a:ea typeface="Calibri"/>
                          <a:cs typeface="Calibri"/>
                        </a:rPr>
                        <a:t>CrowdStrike Falcon, SentinelOne, Carbon Black</a:t>
                      </a:r>
                      <a:endParaRPr lang="en-US" sz="1200" dirty="0">
                        <a:latin typeface="Calibri"/>
                        <a:ea typeface="Calibri"/>
                        <a:cs typeface="Calibri"/>
                      </a:endParaRPr>
                    </a:p>
                  </a:txBody>
                  <a:tcPr marL="152400" marR="152400" marT="76200" marB="762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extLst>
                  <a:ext uri="{0D108BD9-81ED-4DB2-BD59-A6C34878D82A}">
                    <a16:rowId xmlns:a16="http://schemas.microsoft.com/office/drawing/2014/main" val="10007"/>
                  </a:ext>
                </a:extLst>
              </a:tr>
              <a:tr h="365760">
                <a:tc>
                  <a:txBody>
                    <a:bodyPr/>
                    <a:lstStyle/>
                    <a:p>
                      <a:pPr marL="0" lvl="0" indent="0">
                        <a:buNone/>
                      </a:pPr>
                      <a:r>
                        <a:rPr lang="en-US" sz="1300" b="1" i="0" u="none" strike="noStrike" noProof="0">
                          <a:solidFill>
                            <a:srgbClr val="0F172A"/>
                          </a:solidFill>
                          <a:highlight>
                            <a:srgbClr val="FAFAFA"/>
                          </a:highlight>
                          <a:latin typeface="Calibri"/>
                          <a:ea typeface="Calibri"/>
                          <a:cs typeface="Calibri"/>
                        </a:rPr>
                        <a:t>Content Disarm and Reconstruction (CDR)</a:t>
                      </a:r>
                      <a:endParaRPr lang="en-US" sz="1300" b="1" i="0" u="none" strike="noStrike" noProof="0" dirty="0">
                        <a:solidFill>
                          <a:srgbClr val="0F172A"/>
                        </a:solidFill>
                        <a:highlight>
                          <a:srgbClr val="FAFAFA"/>
                        </a:highlight>
                        <a:latin typeface="Calibri"/>
                        <a:ea typeface="Calibri"/>
                        <a:cs typeface="Calibri"/>
                      </a:endParaRPr>
                    </a:p>
                  </a:txBody>
                  <a:tcPr marL="152399" marR="152399" marT="76200" marB="76200" anchor="ctr">
                    <a:lnL w="6350">
                      <a:solidFill>
                        <a:srgbClr val="E2E8F0"/>
                      </a:solidFill>
                    </a:lnL>
                    <a:lnR w="6350">
                      <a:solidFill>
                        <a:srgbClr val="E2E8F0"/>
                      </a:solidFill>
                    </a:lnR>
                    <a:lnT w="6350">
                      <a:solidFill>
                        <a:srgbClr val="E2E8F0"/>
                      </a:solidFill>
                    </a:lnT>
                    <a:lnB w="6350">
                      <a:solidFill>
                        <a:srgbClr val="E2E8F0"/>
                      </a:solidFill>
                    </a:lnB>
                    <a:solidFill>
                      <a:srgbClr val="FFFFFF"/>
                    </a:solidFill>
                  </a:tcPr>
                </a:tc>
                <a:tc>
                  <a:txBody>
                    <a:bodyPr/>
                    <a:lstStyle/>
                    <a:p>
                      <a:pPr marL="0" lvl="0" indent="0">
                        <a:buNone/>
                      </a:pPr>
                      <a:r>
                        <a:rPr lang="en-US" sz="1300" b="1" u="sng" dirty="0">
                          <a:solidFill>
                            <a:srgbClr val="0891B2"/>
                          </a:solidFill>
                          <a:latin typeface="Calibri"/>
                          <a:ea typeface="Calibri"/>
                          <a:cs typeface="Calibri"/>
                          <a:hlinkClick r:id="rId11" tooltip="OPSWAT MetaDefender Storage Security for Azure">
                            <a:extLst>
                              <a:ext uri="{A12FA001-AC4F-418D-AE19-62706E023703}">
                                <ahyp:hlinkClr xmlns:ahyp="http://schemas.microsoft.com/office/drawing/2018/hyperlinkcolor" val="tx"/>
                              </a:ext>
                            </a:extLst>
                          </a:hlinkClick>
                        </a:rPr>
                        <a:t>MetaDefender Storage Security (OPSWAT)</a:t>
                      </a:r>
                    </a:p>
                  </a:txBody>
                  <a:tcPr marL="152399" marR="152399" marT="76200" marB="76200" anchor="ctr">
                    <a:lnL w="6350">
                      <a:solidFill>
                        <a:srgbClr val="E2E8F0"/>
                      </a:solidFill>
                    </a:lnL>
                    <a:lnR w="6350">
                      <a:solidFill>
                        <a:srgbClr val="E2E8F0"/>
                      </a:solidFill>
                    </a:lnR>
                    <a:lnT w="6350">
                      <a:solidFill>
                        <a:srgbClr val="E2E8F0"/>
                      </a:solidFill>
                    </a:lnT>
                    <a:lnB w="6350">
                      <a:solidFill>
                        <a:srgbClr val="E2E8F0"/>
                      </a:solidFill>
                    </a:lnB>
                    <a:solidFill>
                      <a:srgbClr val="FFFFFF"/>
                    </a:solidFill>
                  </a:tcPr>
                </a:tc>
                <a:tc>
                  <a:txBody>
                    <a:bodyPr/>
                    <a:lstStyle/>
                    <a:p>
                      <a:pPr marL="0" lvl="0" indent="0">
                        <a:buNone/>
                      </a:pPr>
                      <a:r>
                        <a:rPr lang="en-US" sz="1200" b="0" i="0" u="none" strike="noStrike" noProof="0" dirty="0">
                          <a:solidFill>
                            <a:srgbClr val="0F172A"/>
                          </a:solidFill>
                          <a:latin typeface="Calibri"/>
                          <a:ea typeface="Calibri"/>
                          <a:cs typeface="Calibri"/>
                        </a:rPr>
                        <a:t>Cloudmersive, Zscaler</a:t>
                      </a:r>
                    </a:p>
                  </a:txBody>
                  <a:tcPr marL="152399" marR="152399" marT="76200" marB="76200" anchor="ctr">
                    <a:lnL w="6350">
                      <a:solidFill>
                        <a:srgbClr val="E2E8F0"/>
                      </a:solidFill>
                    </a:lnL>
                    <a:lnR w="6350">
                      <a:solidFill>
                        <a:srgbClr val="E2E8F0"/>
                      </a:solidFill>
                    </a:lnR>
                    <a:lnT w="6350">
                      <a:solidFill>
                        <a:srgbClr val="E2E8F0"/>
                      </a:solidFill>
                    </a:lnT>
                    <a:lnB w="6350">
                      <a:solidFill>
                        <a:srgbClr val="E2E8F0"/>
                      </a:solidFill>
                    </a:lnB>
                    <a:solidFill>
                      <a:srgbClr val="FFFFFF"/>
                    </a:solidFill>
                  </a:tcPr>
                </a:tc>
                <a:extLst>
                  <a:ext uri="{0D108BD9-81ED-4DB2-BD59-A6C34878D82A}">
                    <a16:rowId xmlns:a16="http://schemas.microsoft.com/office/drawing/2014/main" val="1466042231"/>
                  </a:ext>
                </a:extLst>
              </a:tr>
              <a:tr h="365760">
                <a:tc>
                  <a:txBody>
                    <a:bodyPr/>
                    <a:lstStyle/>
                    <a:p>
                      <a:pPr marL="0" indent="0">
                        <a:buNone/>
                      </a:pPr>
                      <a:r>
                        <a:rPr lang="en-US" sz="1300" b="1" dirty="0">
                          <a:solidFill>
                            <a:srgbClr val="0F172A"/>
                          </a:solidFill>
                          <a:latin typeface="Calibri" pitchFamily="34" charset="0"/>
                          <a:ea typeface="Calibri" pitchFamily="34" charset="-122"/>
                          <a:cs typeface="Calibri" pitchFamily="34" charset="-120"/>
                        </a:rPr>
                        <a:t>Storage security</a:t>
                      </a:r>
                      <a:endParaRPr lang="en-US" sz="1300" dirty="0">
                        <a:latin typeface="Calibri" charset="0"/>
                        <a:ea typeface="Calibri" charset="0"/>
                        <a:cs typeface="Calibri" charset="0"/>
                      </a:endParaRPr>
                    </a:p>
                  </a:txBody>
                  <a:tcPr marL="152400" marR="152400" marT="76200" marB="762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1F5F9"/>
                    </a:solidFill>
                  </a:tcPr>
                </a:tc>
                <a:tc>
                  <a:txBody>
                    <a:bodyPr/>
                    <a:lstStyle/>
                    <a:p>
                      <a:pPr marL="0" indent="0">
                        <a:buNone/>
                      </a:pPr>
                      <a:r>
                        <a:rPr lang="en-US" sz="1300" b="1" u="sng" dirty="0">
                          <a:solidFill>
                            <a:srgbClr val="0891B2"/>
                          </a:solidFill>
                          <a:latin typeface="Calibri" pitchFamily="34" charset="0"/>
                          <a:ea typeface="Calibri" pitchFamily="34" charset="-122"/>
                          <a:cs typeface="Calibri" pitchFamily="34" charset="-120"/>
                          <a:hlinkClick r:id="rId12" tooltip="Official Microsoft Learn documentation">
                            <a:extLst>
                              <a:ext uri="{A12FA001-AC4F-418D-AE19-62706E023703}">
                                <ahyp:hlinkClr xmlns:ahyp="http://schemas.microsoft.com/office/drawing/2018/hyperlinkcolor" val="tx"/>
                              </a:ext>
                            </a:extLst>
                          </a:hlinkClick>
                        </a:rPr>
                        <a:t>Defender for Storage</a:t>
                      </a:r>
                      <a:endParaRPr lang="en-US" sz="1300" dirty="0">
                        <a:latin typeface="Calibri" charset="0"/>
                        <a:ea typeface="Calibri" charset="0"/>
                        <a:cs typeface="Calibri" charset="0"/>
                      </a:endParaRPr>
                    </a:p>
                  </a:txBody>
                  <a:tcPr marL="152400" marR="152400" marT="76200" marB="762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1F5F9"/>
                    </a:solidFill>
                  </a:tcPr>
                </a:tc>
                <a:tc>
                  <a:txBody>
                    <a:bodyPr/>
                    <a:lstStyle/>
                    <a:p>
                      <a:pPr marL="0" indent="0">
                        <a:buNone/>
                      </a:pPr>
                      <a:r>
                        <a:rPr lang="en-US" sz="1200">
                          <a:solidFill>
                            <a:srgbClr val="0F172A"/>
                          </a:solidFill>
                          <a:latin typeface="Calibri"/>
                          <a:ea typeface="Calibri"/>
                          <a:cs typeface="Calibri"/>
                        </a:rPr>
                        <a:t>Symantec DLP, CipherTrust</a:t>
                      </a:r>
                      <a:endParaRPr lang="en-US" sz="1200" dirty="0">
                        <a:latin typeface="Calibri"/>
                        <a:ea typeface="Calibri"/>
                        <a:cs typeface="Calibri"/>
                      </a:endParaRPr>
                    </a:p>
                  </a:txBody>
                  <a:tcPr marL="152400" marR="152400" marT="76200" marB="762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1F5F9"/>
                    </a:solidFill>
                  </a:tcPr>
                </a:tc>
                <a:extLst>
                  <a:ext uri="{0D108BD9-81ED-4DB2-BD59-A6C34878D82A}">
                    <a16:rowId xmlns:a16="http://schemas.microsoft.com/office/drawing/2014/main" val="10008"/>
                  </a:ext>
                </a:extLst>
              </a:tr>
              <a:tr h="365760">
                <a:tc>
                  <a:txBody>
                    <a:bodyPr/>
                    <a:lstStyle/>
                    <a:p>
                      <a:pPr marL="0" indent="0">
                        <a:buNone/>
                      </a:pPr>
                      <a:r>
                        <a:rPr lang="en-US" sz="1300" b="1" dirty="0">
                          <a:solidFill>
                            <a:srgbClr val="0F172A"/>
                          </a:solidFill>
                          <a:latin typeface="Calibri" pitchFamily="34" charset="0"/>
                          <a:ea typeface="Calibri" pitchFamily="34" charset="-122"/>
                          <a:cs typeface="Calibri" pitchFamily="34" charset="-120"/>
                        </a:rPr>
                        <a:t>API protection</a:t>
                      </a:r>
                      <a:endParaRPr lang="en-US" sz="1300" dirty="0">
                        <a:latin typeface="Calibri" charset="0"/>
                        <a:ea typeface="Calibri" charset="0"/>
                        <a:cs typeface="Calibri" charset="0"/>
                      </a:endParaRPr>
                    </a:p>
                  </a:txBody>
                  <a:tcPr marL="152400" marR="152400" marT="76200" marB="762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buNone/>
                      </a:pPr>
                      <a:r>
                        <a:rPr lang="en-US" sz="1300" b="1" u="sng" dirty="0">
                          <a:solidFill>
                            <a:srgbClr val="0891B2"/>
                          </a:solidFill>
                          <a:latin typeface="Calibri" pitchFamily="34" charset="0"/>
                          <a:ea typeface="Calibri" pitchFamily="34" charset="-122"/>
                          <a:cs typeface="Calibri" pitchFamily="34" charset="-120"/>
                          <a:hlinkClick r:id="rId13" tooltip="Official Microsoft Learn documentation">
                            <a:extLst>
                              <a:ext uri="{A12FA001-AC4F-418D-AE19-62706E023703}">
                                <ahyp:hlinkClr xmlns:ahyp="http://schemas.microsoft.com/office/drawing/2018/hyperlinkcolor" val="tx"/>
                              </a:ext>
                            </a:extLst>
                          </a:hlinkClick>
                        </a:rPr>
                        <a:t>Azure API Management + WAF</a:t>
                      </a:r>
                      <a:endParaRPr lang="en-US" sz="1300" dirty="0">
                        <a:latin typeface="Calibri" charset="0"/>
                        <a:ea typeface="Calibri" charset="0"/>
                        <a:cs typeface="Calibri" charset="0"/>
                      </a:endParaRPr>
                    </a:p>
                  </a:txBody>
                  <a:tcPr marL="152400" marR="152400" marT="76200" marB="762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buNone/>
                      </a:pPr>
                      <a:r>
                        <a:rPr lang="en-US" sz="1200" dirty="0">
                          <a:solidFill>
                            <a:srgbClr val="0F172A"/>
                          </a:solidFill>
                          <a:latin typeface="Calibri" pitchFamily="34" charset="0"/>
                          <a:ea typeface="Calibri" pitchFamily="34" charset="-122"/>
                          <a:cs typeface="Calibri" pitchFamily="34" charset="-120"/>
                        </a:rPr>
                        <a:t>Kong Gateway, Apigee</a:t>
                      </a:r>
                      <a:endParaRPr lang="en-US" sz="1200" dirty="0">
                        <a:latin typeface="Calibri" charset="0"/>
                        <a:ea typeface="Calibri" charset="0"/>
                        <a:cs typeface="Calibri" charset="0"/>
                      </a:endParaRPr>
                    </a:p>
                  </a:txBody>
                  <a:tcPr marL="152400" marR="152400" marT="76200" marB="762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extLst>
                  <a:ext uri="{0D108BD9-81ED-4DB2-BD59-A6C34878D82A}">
                    <a16:rowId xmlns:a16="http://schemas.microsoft.com/office/drawing/2014/main" val="10009"/>
                  </a:ext>
                </a:extLst>
              </a:tr>
              <a:tr h="365760">
                <a:tc>
                  <a:txBody>
                    <a:bodyPr/>
                    <a:lstStyle/>
                    <a:p>
                      <a:pPr marL="0" indent="0">
                        <a:buNone/>
                      </a:pPr>
                      <a:r>
                        <a:rPr lang="en-US" sz="1300" b="1" dirty="0">
                          <a:solidFill>
                            <a:srgbClr val="0F172A"/>
                          </a:solidFill>
                          <a:latin typeface="Calibri" pitchFamily="34" charset="0"/>
                          <a:ea typeface="Calibri" pitchFamily="34" charset="-122"/>
                          <a:cs typeface="Calibri" pitchFamily="34" charset="-120"/>
                        </a:rPr>
                        <a:t>Governance &amp; compliance</a:t>
                      </a:r>
                      <a:endParaRPr lang="en-US" sz="1300" dirty="0">
                        <a:latin typeface="Calibri" charset="0"/>
                        <a:ea typeface="Calibri" charset="0"/>
                        <a:cs typeface="Calibri" charset="0"/>
                      </a:endParaRPr>
                    </a:p>
                  </a:txBody>
                  <a:tcPr marL="152400" marR="152400" marT="76200" marB="762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1F5F9"/>
                    </a:solidFill>
                  </a:tcPr>
                </a:tc>
                <a:tc>
                  <a:txBody>
                    <a:bodyPr/>
                    <a:lstStyle/>
                    <a:p>
                      <a:pPr marL="0" indent="0">
                        <a:buNone/>
                      </a:pPr>
                      <a:r>
                        <a:rPr lang="en-US" sz="1300" b="1" u="sng" dirty="0">
                          <a:solidFill>
                            <a:srgbClr val="0891B2"/>
                          </a:solidFill>
                          <a:latin typeface="Calibri" pitchFamily="34" charset="0"/>
                          <a:ea typeface="Calibri" pitchFamily="34" charset="-122"/>
                          <a:cs typeface="Calibri" pitchFamily="34" charset="-120"/>
                          <a:hlinkClick r:id="rId14" tooltip="Official Microsoft Learn documentation">
                            <a:extLst>
                              <a:ext uri="{A12FA001-AC4F-418D-AE19-62706E023703}">
                                <ahyp:hlinkClr xmlns:ahyp="http://schemas.microsoft.com/office/drawing/2018/hyperlinkcolor" val="tx"/>
                              </a:ext>
                            </a:extLst>
                          </a:hlinkClick>
                        </a:rPr>
                        <a:t>Azure Policy</a:t>
                      </a:r>
                      <a:endParaRPr lang="en-US" sz="1300" dirty="0">
                        <a:latin typeface="Calibri" charset="0"/>
                        <a:ea typeface="Calibri" charset="0"/>
                        <a:cs typeface="Calibri" charset="0"/>
                      </a:endParaRPr>
                    </a:p>
                  </a:txBody>
                  <a:tcPr marL="152400" marR="152400" marT="76200" marB="762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1F5F9"/>
                    </a:solidFill>
                  </a:tcPr>
                </a:tc>
                <a:tc>
                  <a:txBody>
                    <a:bodyPr/>
                    <a:lstStyle/>
                    <a:p>
                      <a:pPr marL="0" indent="0">
                        <a:buNone/>
                      </a:pPr>
                      <a:r>
                        <a:rPr lang="en-US" sz="1200" dirty="0">
                          <a:solidFill>
                            <a:srgbClr val="0F172A"/>
                          </a:solidFill>
                          <a:latin typeface="Calibri" pitchFamily="34" charset="0"/>
                          <a:ea typeface="Calibri" pitchFamily="34" charset="-122"/>
                          <a:cs typeface="Calibri" pitchFamily="34" charset="-120"/>
                        </a:rPr>
                        <a:t>Terraform Sentinel, ServiceNow GRC</a:t>
                      </a:r>
                      <a:endParaRPr lang="en-US" sz="1200" dirty="0">
                        <a:latin typeface="Calibri" charset="0"/>
                        <a:ea typeface="Calibri" charset="0"/>
                        <a:cs typeface="Calibri" charset="0"/>
                      </a:endParaRPr>
                    </a:p>
                  </a:txBody>
                  <a:tcPr marL="152400" marR="152400" marT="76200" marB="762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1F5F9"/>
                    </a:solidFill>
                  </a:tcPr>
                </a:tc>
                <a:extLst>
                  <a:ext uri="{0D108BD9-81ED-4DB2-BD59-A6C34878D82A}">
                    <a16:rowId xmlns:a16="http://schemas.microsoft.com/office/drawing/2014/main" val="10010"/>
                  </a:ext>
                </a:extLst>
              </a:tr>
            </a:tbl>
          </a:graphicData>
        </a:graphic>
      </p:graphicFrame>
      <p:sp>
        <p:nvSpPr>
          <p:cNvPr id="6" name="Text 3"/>
          <p:cNvSpPr/>
          <p:nvPr/>
        </p:nvSpPr>
        <p:spPr>
          <a:xfrm>
            <a:off x="548640" y="6263640"/>
            <a:ext cx="10972800" cy="274320"/>
          </a:xfrm>
          <a:prstGeom prst="rect">
            <a:avLst/>
          </a:prstGeom>
          <a:noFill/>
          <a:ln/>
        </p:spPr>
        <p:txBody>
          <a:bodyPr wrap="square" lIns="0" tIns="0" rIns="0" bIns="0" rtlCol="0" anchor="ctr"/>
          <a:lstStyle/>
          <a:p>
            <a:pPr marL="0" indent="0">
              <a:buNone/>
            </a:pPr>
            <a:r>
              <a:rPr lang="en-US" sz="1100" i="1" dirty="0">
                <a:solidFill>
                  <a:srgbClr val="64748B"/>
                </a:solidFill>
                <a:latin typeface="Calibri" pitchFamily="34" charset="0"/>
                <a:ea typeface="Calibri" pitchFamily="34" charset="-122"/>
                <a:cs typeface="Calibri" pitchFamily="34" charset="-120"/>
              </a:rPr>
              <a:t>Each Azure service links to its official Microsoft Learn documentation </a:t>
            </a:r>
            <a:r>
              <a:rPr lang="en-US" sz="1100" b="1" i="1" dirty="0">
                <a:solidFill>
                  <a:srgbClr val="06B6D4"/>
                </a:solidFill>
                <a:latin typeface="Calibri" pitchFamily="34" charset="0"/>
                <a:ea typeface="Calibri" pitchFamily="34" charset="-122"/>
                <a:cs typeface="Calibri" pitchFamily="34" charset="-120"/>
              </a:rPr>
              <a:t>(learn.microsoft.com)</a:t>
            </a:r>
            <a:r>
              <a:rPr lang="en-US" sz="1100" i="1" dirty="0">
                <a:solidFill>
                  <a:srgbClr val="64748B"/>
                </a:solidFill>
                <a:latin typeface="Calibri" pitchFamily="34" charset="0"/>
                <a:ea typeface="Calibri" pitchFamily="34" charset="-122"/>
                <a:cs typeface="Calibri" pitchFamily="34" charset="-120"/>
              </a:rPr>
              <a:t>. Click any service name to open the source.</a:t>
            </a:r>
            <a:endParaRPr lang="en-US" sz="1100" dirty="0"/>
          </a:p>
        </p:txBody>
      </p:sp>
      <p:sp>
        <p:nvSpPr>
          <p:cNvPr id="7" name="Text 4"/>
          <p:cNvSpPr/>
          <p:nvPr/>
        </p:nvSpPr>
        <p:spPr>
          <a:xfrm>
            <a:off x="548640" y="6473952"/>
            <a:ext cx="7315200" cy="274320"/>
          </a:xfrm>
          <a:prstGeom prst="rect">
            <a:avLst/>
          </a:prstGeom>
          <a:noFill/>
          <a:ln/>
        </p:spPr>
        <p:txBody>
          <a:bodyPr wrap="square" lIns="0" tIns="0" rIns="0" bIns="0" rtlCol="0" anchor="ctr"/>
          <a:lstStyle/>
          <a:p>
            <a:pPr marL="0" indent="0">
              <a:buNone/>
            </a:pPr>
            <a:r>
              <a:rPr lang="en-US" sz="900" dirty="0">
                <a:solidFill>
                  <a:srgbClr val="94A3B8"/>
                </a:solidFill>
                <a:latin typeface="Calibri" pitchFamily="34" charset="0"/>
                <a:ea typeface="Calibri" pitchFamily="34" charset="-122"/>
                <a:cs typeface="Calibri" pitchFamily="34" charset="-120"/>
              </a:rPr>
              <a:t>Azure Web Application Security Design</a:t>
            </a:r>
            <a:endParaRPr lang="en-US" sz="900" dirty="0"/>
          </a:p>
        </p:txBody>
      </p:sp>
      <p:sp>
        <p:nvSpPr>
          <p:cNvPr id="8" name="Text 5"/>
          <p:cNvSpPr/>
          <p:nvPr/>
        </p:nvSpPr>
        <p:spPr>
          <a:xfrm>
            <a:off x="7985455" y="6473952"/>
            <a:ext cx="3657600" cy="274320"/>
          </a:xfrm>
          <a:prstGeom prst="rect">
            <a:avLst/>
          </a:prstGeom>
          <a:noFill/>
          <a:ln/>
        </p:spPr>
        <p:txBody>
          <a:bodyPr wrap="square" lIns="0" tIns="0" rIns="0" bIns="0"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16</a:t>
            </a:r>
            <a:endParaRPr lang="en-US" sz="900"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0F1729"/>
        </a:solidFill>
        <a:effectLst/>
      </p:bgPr>
    </p:bg>
    <p:spTree>
      <p:nvGrpSpPr>
        <p:cNvPr id="1" name=""/>
        <p:cNvGrpSpPr/>
        <p:nvPr/>
      </p:nvGrpSpPr>
      <p:grpSpPr>
        <a:xfrm>
          <a:off x="0" y="0"/>
          <a:ext cx="0" cy="0"/>
          <a:chOff x="0" y="0"/>
          <a:chExt cx="0" cy="0"/>
        </a:xfrm>
      </p:grpSpPr>
      <p:sp>
        <p:nvSpPr>
          <p:cNvPr id="2" name="Shape 0"/>
          <p:cNvSpPr/>
          <p:nvPr/>
        </p:nvSpPr>
        <p:spPr>
          <a:xfrm>
            <a:off x="9601200" y="365760"/>
            <a:ext cx="54864" cy="54864"/>
          </a:xfrm>
          <a:prstGeom prst="ellipse">
            <a:avLst/>
          </a:prstGeom>
          <a:solidFill>
            <a:srgbClr val="06B6D4">
              <a:alpha val="40000"/>
            </a:srgbClr>
          </a:solidFill>
          <a:ln/>
        </p:spPr>
        <p:txBody>
          <a:bodyPr/>
          <a:lstStyle/>
          <a:p>
            <a:endParaRPr lang="en-US"/>
          </a:p>
        </p:txBody>
      </p:sp>
      <p:sp>
        <p:nvSpPr>
          <p:cNvPr id="3" name="Shape 1"/>
          <p:cNvSpPr/>
          <p:nvPr/>
        </p:nvSpPr>
        <p:spPr>
          <a:xfrm>
            <a:off x="9912096" y="365760"/>
            <a:ext cx="54864" cy="54864"/>
          </a:xfrm>
          <a:prstGeom prst="ellipse">
            <a:avLst/>
          </a:prstGeom>
          <a:solidFill>
            <a:srgbClr val="06B6D4">
              <a:alpha val="40000"/>
            </a:srgbClr>
          </a:solidFill>
          <a:ln/>
        </p:spPr>
        <p:txBody>
          <a:bodyPr/>
          <a:lstStyle/>
          <a:p>
            <a:endParaRPr lang="en-US"/>
          </a:p>
        </p:txBody>
      </p:sp>
      <p:sp>
        <p:nvSpPr>
          <p:cNvPr id="4" name="Shape 2"/>
          <p:cNvSpPr/>
          <p:nvPr/>
        </p:nvSpPr>
        <p:spPr>
          <a:xfrm>
            <a:off x="10222992" y="365760"/>
            <a:ext cx="54864" cy="54864"/>
          </a:xfrm>
          <a:prstGeom prst="ellipse">
            <a:avLst/>
          </a:prstGeom>
          <a:solidFill>
            <a:srgbClr val="06B6D4">
              <a:alpha val="40000"/>
            </a:srgbClr>
          </a:solidFill>
          <a:ln/>
        </p:spPr>
        <p:txBody>
          <a:bodyPr/>
          <a:lstStyle/>
          <a:p>
            <a:endParaRPr lang="en-US"/>
          </a:p>
        </p:txBody>
      </p:sp>
      <p:sp>
        <p:nvSpPr>
          <p:cNvPr id="5" name="Shape 3"/>
          <p:cNvSpPr/>
          <p:nvPr/>
        </p:nvSpPr>
        <p:spPr>
          <a:xfrm>
            <a:off x="10533888" y="365760"/>
            <a:ext cx="54864" cy="54864"/>
          </a:xfrm>
          <a:prstGeom prst="ellipse">
            <a:avLst/>
          </a:prstGeom>
          <a:solidFill>
            <a:srgbClr val="06B6D4">
              <a:alpha val="40000"/>
            </a:srgbClr>
          </a:solidFill>
          <a:ln/>
        </p:spPr>
        <p:txBody>
          <a:bodyPr/>
          <a:lstStyle/>
          <a:p>
            <a:endParaRPr lang="en-US"/>
          </a:p>
        </p:txBody>
      </p:sp>
      <p:sp>
        <p:nvSpPr>
          <p:cNvPr id="6" name="Shape 4"/>
          <p:cNvSpPr/>
          <p:nvPr/>
        </p:nvSpPr>
        <p:spPr>
          <a:xfrm>
            <a:off x="10844784" y="365760"/>
            <a:ext cx="54864" cy="54864"/>
          </a:xfrm>
          <a:prstGeom prst="ellipse">
            <a:avLst/>
          </a:prstGeom>
          <a:solidFill>
            <a:srgbClr val="06B6D4">
              <a:alpha val="40000"/>
            </a:srgbClr>
          </a:solidFill>
          <a:ln/>
        </p:spPr>
        <p:txBody>
          <a:bodyPr/>
          <a:lstStyle/>
          <a:p>
            <a:endParaRPr lang="en-US"/>
          </a:p>
        </p:txBody>
      </p:sp>
      <p:sp>
        <p:nvSpPr>
          <p:cNvPr id="7" name="Shape 5"/>
          <p:cNvSpPr/>
          <p:nvPr/>
        </p:nvSpPr>
        <p:spPr>
          <a:xfrm>
            <a:off x="11155680" y="365760"/>
            <a:ext cx="54864" cy="54864"/>
          </a:xfrm>
          <a:prstGeom prst="ellipse">
            <a:avLst/>
          </a:prstGeom>
          <a:solidFill>
            <a:srgbClr val="06B6D4">
              <a:alpha val="40000"/>
            </a:srgbClr>
          </a:solidFill>
          <a:ln/>
        </p:spPr>
        <p:txBody>
          <a:bodyPr/>
          <a:lstStyle/>
          <a:p>
            <a:endParaRPr lang="en-US"/>
          </a:p>
        </p:txBody>
      </p:sp>
      <p:sp>
        <p:nvSpPr>
          <p:cNvPr id="8" name="Shape 6"/>
          <p:cNvSpPr/>
          <p:nvPr/>
        </p:nvSpPr>
        <p:spPr>
          <a:xfrm>
            <a:off x="11466576" y="365760"/>
            <a:ext cx="54864" cy="54864"/>
          </a:xfrm>
          <a:prstGeom prst="ellipse">
            <a:avLst/>
          </a:prstGeom>
          <a:solidFill>
            <a:srgbClr val="06B6D4">
              <a:alpha val="40000"/>
            </a:srgbClr>
          </a:solidFill>
          <a:ln/>
        </p:spPr>
        <p:txBody>
          <a:bodyPr/>
          <a:lstStyle/>
          <a:p>
            <a:endParaRPr lang="en-US"/>
          </a:p>
        </p:txBody>
      </p:sp>
      <p:sp>
        <p:nvSpPr>
          <p:cNvPr id="9" name="Shape 7"/>
          <p:cNvSpPr/>
          <p:nvPr/>
        </p:nvSpPr>
        <p:spPr>
          <a:xfrm>
            <a:off x="11777472" y="365760"/>
            <a:ext cx="54864" cy="54864"/>
          </a:xfrm>
          <a:prstGeom prst="ellipse">
            <a:avLst/>
          </a:prstGeom>
          <a:solidFill>
            <a:srgbClr val="06B6D4">
              <a:alpha val="40000"/>
            </a:srgbClr>
          </a:solidFill>
          <a:ln/>
        </p:spPr>
        <p:txBody>
          <a:bodyPr/>
          <a:lstStyle/>
          <a:p>
            <a:endParaRPr lang="en-US"/>
          </a:p>
        </p:txBody>
      </p:sp>
      <p:sp>
        <p:nvSpPr>
          <p:cNvPr id="10" name="Shape 8"/>
          <p:cNvSpPr/>
          <p:nvPr/>
        </p:nvSpPr>
        <p:spPr>
          <a:xfrm>
            <a:off x="9601200" y="676656"/>
            <a:ext cx="54864" cy="54864"/>
          </a:xfrm>
          <a:prstGeom prst="ellipse">
            <a:avLst/>
          </a:prstGeom>
          <a:solidFill>
            <a:srgbClr val="06B6D4">
              <a:alpha val="40000"/>
            </a:srgbClr>
          </a:solidFill>
          <a:ln/>
        </p:spPr>
        <p:txBody>
          <a:bodyPr/>
          <a:lstStyle/>
          <a:p>
            <a:endParaRPr lang="en-US"/>
          </a:p>
        </p:txBody>
      </p:sp>
      <p:sp>
        <p:nvSpPr>
          <p:cNvPr id="11" name="Shape 9"/>
          <p:cNvSpPr/>
          <p:nvPr/>
        </p:nvSpPr>
        <p:spPr>
          <a:xfrm>
            <a:off x="9912096" y="676656"/>
            <a:ext cx="54864" cy="54864"/>
          </a:xfrm>
          <a:prstGeom prst="ellipse">
            <a:avLst/>
          </a:prstGeom>
          <a:solidFill>
            <a:srgbClr val="06B6D4">
              <a:alpha val="40000"/>
            </a:srgbClr>
          </a:solidFill>
          <a:ln/>
        </p:spPr>
        <p:txBody>
          <a:bodyPr/>
          <a:lstStyle/>
          <a:p>
            <a:endParaRPr lang="en-US"/>
          </a:p>
        </p:txBody>
      </p:sp>
      <p:sp>
        <p:nvSpPr>
          <p:cNvPr id="12" name="Shape 10"/>
          <p:cNvSpPr/>
          <p:nvPr/>
        </p:nvSpPr>
        <p:spPr>
          <a:xfrm>
            <a:off x="10222992" y="676656"/>
            <a:ext cx="54864" cy="54864"/>
          </a:xfrm>
          <a:prstGeom prst="ellipse">
            <a:avLst/>
          </a:prstGeom>
          <a:solidFill>
            <a:srgbClr val="06B6D4">
              <a:alpha val="40000"/>
            </a:srgbClr>
          </a:solidFill>
          <a:ln/>
        </p:spPr>
        <p:txBody>
          <a:bodyPr/>
          <a:lstStyle/>
          <a:p>
            <a:endParaRPr lang="en-US"/>
          </a:p>
        </p:txBody>
      </p:sp>
      <p:sp>
        <p:nvSpPr>
          <p:cNvPr id="13" name="Shape 11"/>
          <p:cNvSpPr/>
          <p:nvPr/>
        </p:nvSpPr>
        <p:spPr>
          <a:xfrm>
            <a:off x="10533888" y="676656"/>
            <a:ext cx="54864" cy="54864"/>
          </a:xfrm>
          <a:prstGeom prst="ellipse">
            <a:avLst/>
          </a:prstGeom>
          <a:solidFill>
            <a:srgbClr val="06B6D4">
              <a:alpha val="40000"/>
            </a:srgbClr>
          </a:solidFill>
          <a:ln/>
        </p:spPr>
        <p:txBody>
          <a:bodyPr/>
          <a:lstStyle/>
          <a:p>
            <a:endParaRPr lang="en-US"/>
          </a:p>
        </p:txBody>
      </p:sp>
      <p:sp>
        <p:nvSpPr>
          <p:cNvPr id="14" name="Shape 12"/>
          <p:cNvSpPr/>
          <p:nvPr/>
        </p:nvSpPr>
        <p:spPr>
          <a:xfrm>
            <a:off x="10844784" y="676656"/>
            <a:ext cx="54864" cy="54864"/>
          </a:xfrm>
          <a:prstGeom prst="ellipse">
            <a:avLst/>
          </a:prstGeom>
          <a:solidFill>
            <a:srgbClr val="06B6D4">
              <a:alpha val="40000"/>
            </a:srgbClr>
          </a:solidFill>
          <a:ln/>
        </p:spPr>
        <p:txBody>
          <a:bodyPr/>
          <a:lstStyle/>
          <a:p>
            <a:endParaRPr lang="en-US"/>
          </a:p>
        </p:txBody>
      </p:sp>
      <p:sp>
        <p:nvSpPr>
          <p:cNvPr id="15" name="Shape 13"/>
          <p:cNvSpPr/>
          <p:nvPr/>
        </p:nvSpPr>
        <p:spPr>
          <a:xfrm>
            <a:off x="11155680" y="676656"/>
            <a:ext cx="54864" cy="54864"/>
          </a:xfrm>
          <a:prstGeom prst="ellipse">
            <a:avLst/>
          </a:prstGeom>
          <a:solidFill>
            <a:srgbClr val="06B6D4">
              <a:alpha val="40000"/>
            </a:srgbClr>
          </a:solidFill>
          <a:ln/>
        </p:spPr>
        <p:txBody>
          <a:bodyPr/>
          <a:lstStyle/>
          <a:p>
            <a:endParaRPr lang="en-US"/>
          </a:p>
        </p:txBody>
      </p:sp>
      <p:sp>
        <p:nvSpPr>
          <p:cNvPr id="16" name="Shape 14"/>
          <p:cNvSpPr/>
          <p:nvPr/>
        </p:nvSpPr>
        <p:spPr>
          <a:xfrm>
            <a:off x="11466576" y="676656"/>
            <a:ext cx="54864" cy="54864"/>
          </a:xfrm>
          <a:prstGeom prst="ellipse">
            <a:avLst/>
          </a:prstGeom>
          <a:solidFill>
            <a:srgbClr val="06B6D4">
              <a:alpha val="40000"/>
            </a:srgbClr>
          </a:solidFill>
          <a:ln/>
        </p:spPr>
        <p:txBody>
          <a:bodyPr/>
          <a:lstStyle/>
          <a:p>
            <a:endParaRPr lang="en-US"/>
          </a:p>
        </p:txBody>
      </p:sp>
      <p:sp>
        <p:nvSpPr>
          <p:cNvPr id="17" name="Shape 15"/>
          <p:cNvSpPr/>
          <p:nvPr/>
        </p:nvSpPr>
        <p:spPr>
          <a:xfrm>
            <a:off x="11777472" y="676656"/>
            <a:ext cx="54864" cy="54864"/>
          </a:xfrm>
          <a:prstGeom prst="ellipse">
            <a:avLst/>
          </a:prstGeom>
          <a:solidFill>
            <a:srgbClr val="06B6D4">
              <a:alpha val="40000"/>
            </a:srgbClr>
          </a:solidFill>
          <a:ln/>
        </p:spPr>
        <p:txBody>
          <a:bodyPr/>
          <a:lstStyle/>
          <a:p>
            <a:endParaRPr lang="en-US"/>
          </a:p>
        </p:txBody>
      </p:sp>
      <p:sp>
        <p:nvSpPr>
          <p:cNvPr id="18" name="Shape 16"/>
          <p:cNvSpPr/>
          <p:nvPr/>
        </p:nvSpPr>
        <p:spPr>
          <a:xfrm>
            <a:off x="9601200" y="987552"/>
            <a:ext cx="54864" cy="54864"/>
          </a:xfrm>
          <a:prstGeom prst="ellipse">
            <a:avLst/>
          </a:prstGeom>
          <a:solidFill>
            <a:srgbClr val="06B6D4">
              <a:alpha val="40000"/>
            </a:srgbClr>
          </a:solidFill>
          <a:ln/>
        </p:spPr>
        <p:txBody>
          <a:bodyPr/>
          <a:lstStyle/>
          <a:p>
            <a:endParaRPr lang="en-US"/>
          </a:p>
        </p:txBody>
      </p:sp>
      <p:sp>
        <p:nvSpPr>
          <p:cNvPr id="19" name="Shape 17"/>
          <p:cNvSpPr/>
          <p:nvPr/>
        </p:nvSpPr>
        <p:spPr>
          <a:xfrm>
            <a:off x="9912096" y="987552"/>
            <a:ext cx="54864" cy="54864"/>
          </a:xfrm>
          <a:prstGeom prst="ellipse">
            <a:avLst/>
          </a:prstGeom>
          <a:solidFill>
            <a:srgbClr val="06B6D4">
              <a:alpha val="40000"/>
            </a:srgbClr>
          </a:solidFill>
          <a:ln/>
        </p:spPr>
        <p:txBody>
          <a:bodyPr/>
          <a:lstStyle/>
          <a:p>
            <a:endParaRPr lang="en-US"/>
          </a:p>
        </p:txBody>
      </p:sp>
      <p:sp>
        <p:nvSpPr>
          <p:cNvPr id="20" name="Shape 18"/>
          <p:cNvSpPr/>
          <p:nvPr/>
        </p:nvSpPr>
        <p:spPr>
          <a:xfrm>
            <a:off x="10222992" y="987552"/>
            <a:ext cx="54864" cy="54864"/>
          </a:xfrm>
          <a:prstGeom prst="ellipse">
            <a:avLst/>
          </a:prstGeom>
          <a:solidFill>
            <a:srgbClr val="06B6D4">
              <a:alpha val="40000"/>
            </a:srgbClr>
          </a:solidFill>
          <a:ln/>
        </p:spPr>
        <p:txBody>
          <a:bodyPr/>
          <a:lstStyle/>
          <a:p>
            <a:endParaRPr lang="en-US"/>
          </a:p>
        </p:txBody>
      </p:sp>
      <p:sp>
        <p:nvSpPr>
          <p:cNvPr id="21" name="Shape 19"/>
          <p:cNvSpPr/>
          <p:nvPr/>
        </p:nvSpPr>
        <p:spPr>
          <a:xfrm>
            <a:off x="10533888" y="987552"/>
            <a:ext cx="54864" cy="54864"/>
          </a:xfrm>
          <a:prstGeom prst="ellipse">
            <a:avLst/>
          </a:prstGeom>
          <a:solidFill>
            <a:srgbClr val="06B6D4">
              <a:alpha val="40000"/>
            </a:srgbClr>
          </a:solidFill>
          <a:ln/>
        </p:spPr>
        <p:txBody>
          <a:bodyPr/>
          <a:lstStyle/>
          <a:p>
            <a:endParaRPr lang="en-US"/>
          </a:p>
        </p:txBody>
      </p:sp>
      <p:sp>
        <p:nvSpPr>
          <p:cNvPr id="22" name="Shape 20"/>
          <p:cNvSpPr/>
          <p:nvPr/>
        </p:nvSpPr>
        <p:spPr>
          <a:xfrm>
            <a:off x="10844784" y="987552"/>
            <a:ext cx="54864" cy="54864"/>
          </a:xfrm>
          <a:prstGeom prst="ellipse">
            <a:avLst/>
          </a:prstGeom>
          <a:solidFill>
            <a:srgbClr val="06B6D4">
              <a:alpha val="40000"/>
            </a:srgbClr>
          </a:solidFill>
          <a:ln/>
        </p:spPr>
        <p:txBody>
          <a:bodyPr/>
          <a:lstStyle/>
          <a:p>
            <a:endParaRPr lang="en-US"/>
          </a:p>
        </p:txBody>
      </p:sp>
      <p:sp>
        <p:nvSpPr>
          <p:cNvPr id="23" name="Shape 21"/>
          <p:cNvSpPr/>
          <p:nvPr/>
        </p:nvSpPr>
        <p:spPr>
          <a:xfrm>
            <a:off x="11155680" y="987552"/>
            <a:ext cx="54864" cy="54864"/>
          </a:xfrm>
          <a:prstGeom prst="ellipse">
            <a:avLst/>
          </a:prstGeom>
          <a:solidFill>
            <a:srgbClr val="06B6D4">
              <a:alpha val="40000"/>
            </a:srgbClr>
          </a:solidFill>
          <a:ln/>
        </p:spPr>
        <p:txBody>
          <a:bodyPr/>
          <a:lstStyle/>
          <a:p>
            <a:endParaRPr lang="en-US"/>
          </a:p>
        </p:txBody>
      </p:sp>
      <p:sp>
        <p:nvSpPr>
          <p:cNvPr id="24" name="Shape 22"/>
          <p:cNvSpPr/>
          <p:nvPr/>
        </p:nvSpPr>
        <p:spPr>
          <a:xfrm>
            <a:off x="11466576" y="987552"/>
            <a:ext cx="54864" cy="54864"/>
          </a:xfrm>
          <a:prstGeom prst="ellipse">
            <a:avLst/>
          </a:prstGeom>
          <a:solidFill>
            <a:srgbClr val="06B6D4">
              <a:alpha val="40000"/>
            </a:srgbClr>
          </a:solidFill>
          <a:ln/>
        </p:spPr>
        <p:txBody>
          <a:bodyPr/>
          <a:lstStyle/>
          <a:p>
            <a:endParaRPr lang="en-US"/>
          </a:p>
        </p:txBody>
      </p:sp>
      <p:sp>
        <p:nvSpPr>
          <p:cNvPr id="25" name="Shape 23"/>
          <p:cNvSpPr/>
          <p:nvPr/>
        </p:nvSpPr>
        <p:spPr>
          <a:xfrm>
            <a:off x="11777472" y="987552"/>
            <a:ext cx="54864" cy="54864"/>
          </a:xfrm>
          <a:prstGeom prst="ellipse">
            <a:avLst/>
          </a:prstGeom>
          <a:solidFill>
            <a:srgbClr val="06B6D4">
              <a:alpha val="40000"/>
            </a:srgbClr>
          </a:solidFill>
          <a:ln/>
        </p:spPr>
        <p:txBody>
          <a:bodyPr/>
          <a:lstStyle/>
          <a:p>
            <a:endParaRPr lang="en-US"/>
          </a:p>
        </p:txBody>
      </p:sp>
      <p:sp>
        <p:nvSpPr>
          <p:cNvPr id="26" name="Shape 24"/>
          <p:cNvSpPr/>
          <p:nvPr/>
        </p:nvSpPr>
        <p:spPr>
          <a:xfrm>
            <a:off x="9601200" y="1298448"/>
            <a:ext cx="54864" cy="54864"/>
          </a:xfrm>
          <a:prstGeom prst="ellipse">
            <a:avLst/>
          </a:prstGeom>
          <a:solidFill>
            <a:srgbClr val="06B6D4">
              <a:alpha val="40000"/>
            </a:srgbClr>
          </a:solidFill>
          <a:ln/>
        </p:spPr>
        <p:txBody>
          <a:bodyPr/>
          <a:lstStyle/>
          <a:p>
            <a:endParaRPr lang="en-US"/>
          </a:p>
        </p:txBody>
      </p:sp>
      <p:sp>
        <p:nvSpPr>
          <p:cNvPr id="27" name="Shape 25"/>
          <p:cNvSpPr/>
          <p:nvPr/>
        </p:nvSpPr>
        <p:spPr>
          <a:xfrm>
            <a:off x="9912096" y="1298448"/>
            <a:ext cx="54864" cy="54864"/>
          </a:xfrm>
          <a:prstGeom prst="ellipse">
            <a:avLst/>
          </a:prstGeom>
          <a:solidFill>
            <a:srgbClr val="06B6D4">
              <a:alpha val="40000"/>
            </a:srgbClr>
          </a:solidFill>
          <a:ln/>
        </p:spPr>
        <p:txBody>
          <a:bodyPr/>
          <a:lstStyle/>
          <a:p>
            <a:endParaRPr lang="en-US"/>
          </a:p>
        </p:txBody>
      </p:sp>
      <p:sp>
        <p:nvSpPr>
          <p:cNvPr id="28" name="Shape 26"/>
          <p:cNvSpPr/>
          <p:nvPr/>
        </p:nvSpPr>
        <p:spPr>
          <a:xfrm>
            <a:off x="10222992" y="1298448"/>
            <a:ext cx="54864" cy="54864"/>
          </a:xfrm>
          <a:prstGeom prst="ellipse">
            <a:avLst/>
          </a:prstGeom>
          <a:solidFill>
            <a:srgbClr val="06B6D4">
              <a:alpha val="40000"/>
            </a:srgbClr>
          </a:solidFill>
          <a:ln/>
        </p:spPr>
        <p:txBody>
          <a:bodyPr/>
          <a:lstStyle/>
          <a:p>
            <a:endParaRPr lang="en-US"/>
          </a:p>
        </p:txBody>
      </p:sp>
      <p:sp>
        <p:nvSpPr>
          <p:cNvPr id="29" name="Shape 27"/>
          <p:cNvSpPr/>
          <p:nvPr/>
        </p:nvSpPr>
        <p:spPr>
          <a:xfrm>
            <a:off x="10533888" y="1298448"/>
            <a:ext cx="54864" cy="54864"/>
          </a:xfrm>
          <a:prstGeom prst="ellipse">
            <a:avLst/>
          </a:prstGeom>
          <a:solidFill>
            <a:srgbClr val="06B6D4">
              <a:alpha val="40000"/>
            </a:srgbClr>
          </a:solidFill>
          <a:ln/>
        </p:spPr>
        <p:txBody>
          <a:bodyPr/>
          <a:lstStyle/>
          <a:p>
            <a:endParaRPr lang="en-US"/>
          </a:p>
        </p:txBody>
      </p:sp>
      <p:sp>
        <p:nvSpPr>
          <p:cNvPr id="30" name="Shape 28"/>
          <p:cNvSpPr/>
          <p:nvPr/>
        </p:nvSpPr>
        <p:spPr>
          <a:xfrm>
            <a:off x="10844784" y="1298448"/>
            <a:ext cx="54864" cy="54864"/>
          </a:xfrm>
          <a:prstGeom prst="ellipse">
            <a:avLst/>
          </a:prstGeom>
          <a:solidFill>
            <a:srgbClr val="06B6D4">
              <a:alpha val="40000"/>
            </a:srgbClr>
          </a:solidFill>
          <a:ln/>
        </p:spPr>
        <p:txBody>
          <a:bodyPr/>
          <a:lstStyle/>
          <a:p>
            <a:endParaRPr lang="en-US"/>
          </a:p>
        </p:txBody>
      </p:sp>
      <p:sp>
        <p:nvSpPr>
          <p:cNvPr id="31" name="Shape 29"/>
          <p:cNvSpPr/>
          <p:nvPr/>
        </p:nvSpPr>
        <p:spPr>
          <a:xfrm>
            <a:off x="11155680" y="1298448"/>
            <a:ext cx="54864" cy="54864"/>
          </a:xfrm>
          <a:prstGeom prst="ellipse">
            <a:avLst/>
          </a:prstGeom>
          <a:solidFill>
            <a:srgbClr val="06B6D4">
              <a:alpha val="40000"/>
            </a:srgbClr>
          </a:solidFill>
          <a:ln/>
        </p:spPr>
        <p:txBody>
          <a:bodyPr/>
          <a:lstStyle/>
          <a:p>
            <a:endParaRPr lang="en-US"/>
          </a:p>
        </p:txBody>
      </p:sp>
      <p:sp>
        <p:nvSpPr>
          <p:cNvPr id="32" name="Shape 30"/>
          <p:cNvSpPr/>
          <p:nvPr/>
        </p:nvSpPr>
        <p:spPr>
          <a:xfrm>
            <a:off x="11466576" y="1298448"/>
            <a:ext cx="54864" cy="54864"/>
          </a:xfrm>
          <a:prstGeom prst="ellipse">
            <a:avLst/>
          </a:prstGeom>
          <a:solidFill>
            <a:srgbClr val="06B6D4">
              <a:alpha val="40000"/>
            </a:srgbClr>
          </a:solidFill>
          <a:ln/>
        </p:spPr>
        <p:txBody>
          <a:bodyPr/>
          <a:lstStyle/>
          <a:p>
            <a:endParaRPr lang="en-US"/>
          </a:p>
        </p:txBody>
      </p:sp>
      <p:sp>
        <p:nvSpPr>
          <p:cNvPr id="33" name="Shape 31"/>
          <p:cNvSpPr/>
          <p:nvPr/>
        </p:nvSpPr>
        <p:spPr>
          <a:xfrm>
            <a:off x="11777472" y="1298448"/>
            <a:ext cx="54864" cy="54864"/>
          </a:xfrm>
          <a:prstGeom prst="ellipse">
            <a:avLst/>
          </a:prstGeom>
          <a:solidFill>
            <a:srgbClr val="06B6D4">
              <a:alpha val="40000"/>
            </a:srgbClr>
          </a:solidFill>
          <a:ln/>
        </p:spPr>
        <p:txBody>
          <a:bodyPr/>
          <a:lstStyle/>
          <a:p>
            <a:endParaRPr lang="en-US"/>
          </a:p>
        </p:txBody>
      </p:sp>
      <p:sp>
        <p:nvSpPr>
          <p:cNvPr id="34" name="Shape 32"/>
          <p:cNvSpPr/>
          <p:nvPr/>
        </p:nvSpPr>
        <p:spPr>
          <a:xfrm>
            <a:off x="9601200" y="1609344"/>
            <a:ext cx="54864" cy="54864"/>
          </a:xfrm>
          <a:prstGeom prst="ellipse">
            <a:avLst/>
          </a:prstGeom>
          <a:solidFill>
            <a:srgbClr val="06B6D4">
              <a:alpha val="40000"/>
            </a:srgbClr>
          </a:solidFill>
          <a:ln/>
        </p:spPr>
        <p:txBody>
          <a:bodyPr/>
          <a:lstStyle/>
          <a:p>
            <a:endParaRPr lang="en-US"/>
          </a:p>
        </p:txBody>
      </p:sp>
      <p:sp>
        <p:nvSpPr>
          <p:cNvPr id="35" name="Shape 33"/>
          <p:cNvSpPr/>
          <p:nvPr/>
        </p:nvSpPr>
        <p:spPr>
          <a:xfrm>
            <a:off x="9912096" y="1609344"/>
            <a:ext cx="54864" cy="54864"/>
          </a:xfrm>
          <a:prstGeom prst="ellipse">
            <a:avLst/>
          </a:prstGeom>
          <a:solidFill>
            <a:srgbClr val="06B6D4">
              <a:alpha val="40000"/>
            </a:srgbClr>
          </a:solidFill>
          <a:ln/>
        </p:spPr>
        <p:txBody>
          <a:bodyPr/>
          <a:lstStyle/>
          <a:p>
            <a:endParaRPr lang="en-US"/>
          </a:p>
        </p:txBody>
      </p:sp>
      <p:sp>
        <p:nvSpPr>
          <p:cNvPr id="36" name="Shape 34"/>
          <p:cNvSpPr/>
          <p:nvPr/>
        </p:nvSpPr>
        <p:spPr>
          <a:xfrm>
            <a:off x="10222992" y="1609344"/>
            <a:ext cx="54864" cy="54864"/>
          </a:xfrm>
          <a:prstGeom prst="ellipse">
            <a:avLst/>
          </a:prstGeom>
          <a:solidFill>
            <a:srgbClr val="06B6D4">
              <a:alpha val="40000"/>
            </a:srgbClr>
          </a:solidFill>
          <a:ln/>
        </p:spPr>
        <p:txBody>
          <a:bodyPr/>
          <a:lstStyle/>
          <a:p>
            <a:endParaRPr lang="en-US"/>
          </a:p>
        </p:txBody>
      </p:sp>
      <p:sp>
        <p:nvSpPr>
          <p:cNvPr id="37" name="Shape 35"/>
          <p:cNvSpPr/>
          <p:nvPr/>
        </p:nvSpPr>
        <p:spPr>
          <a:xfrm>
            <a:off x="10533888" y="1609344"/>
            <a:ext cx="54864" cy="54864"/>
          </a:xfrm>
          <a:prstGeom prst="ellipse">
            <a:avLst/>
          </a:prstGeom>
          <a:solidFill>
            <a:srgbClr val="06B6D4">
              <a:alpha val="40000"/>
            </a:srgbClr>
          </a:solidFill>
          <a:ln/>
        </p:spPr>
        <p:txBody>
          <a:bodyPr/>
          <a:lstStyle/>
          <a:p>
            <a:endParaRPr lang="en-US"/>
          </a:p>
        </p:txBody>
      </p:sp>
      <p:sp>
        <p:nvSpPr>
          <p:cNvPr id="38" name="Shape 36"/>
          <p:cNvSpPr/>
          <p:nvPr/>
        </p:nvSpPr>
        <p:spPr>
          <a:xfrm>
            <a:off x="10844784" y="1609344"/>
            <a:ext cx="54864" cy="54864"/>
          </a:xfrm>
          <a:prstGeom prst="ellipse">
            <a:avLst/>
          </a:prstGeom>
          <a:solidFill>
            <a:srgbClr val="06B6D4">
              <a:alpha val="40000"/>
            </a:srgbClr>
          </a:solidFill>
          <a:ln/>
        </p:spPr>
        <p:txBody>
          <a:bodyPr/>
          <a:lstStyle/>
          <a:p>
            <a:endParaRPr lang="en-US"/>
          </a:p>
        </p:txBody>
      </p:sp>
      <p:sp>
        <p:nvSpPr>
          <p:cNvPr id="39" name="Shape 37"/>
          <p:cNvSpPr/>
          <p:nvPr/>
        </p:nvSpPr>
        <p:spPr>
          <a:xfrm>
            <a:off x="11155680" y="1609344"/>
            <a:ext cx="54864" cy="54864"/>
          </a:xfrm>
          <a:prstGeom prst="ellipse">
            <a:avLst/>
          </a:prstGeom>
          <a:solidFill>
            <a:srgbClr val="06B6D4">
              <a:alpha val="40000"/>
            </a:srgbClr>
          </a:solidFill>
          <a:ln/>
        </p:spPr>
        <p:txBody>
          <a:bodyPr/>
          <a:lstStyle/>
          <a:p>
            <a:endParaRPr lang="en-US"/>
          </a:p>
        </p:txBody>
      </p:sp>
      <p:sp>
        <p:nvSpPr>
          <p:cNvPr id="40" name="Shape 38"/>
          <p:cNvSpPr/>
          <p:nvPr/>
        </p:nvSpPr>
        <p:spPr>
          <a:xfrm>
            <a:off x="11466576" y="1609344"/>
            <a:ext cx="54864" cy="54864"/>
          </a:xfrm>
          <a:prstGeom prst="ellipse">
            <a:avLst/>
          </a:prstGeom>
          <a:solidFill>
            <a:srgbClr val="06B6D4">
              <a:alpha val="40000"/>
            </a:srgbClr>
          </a:solidFill>
          <a:ln/>
        </p:spPr>
        <p:txBody>
          <a:bodyPr/>
          <a:lstStyle/>
          <a:p>
            <a:endParaRPr lang="en-US"/>
          </a:p>
        </p:txBody>
      </p:sp>
      <p:sp>
        <p:nvSpPr>
          <p:cNvPr id="41" name="Shape 39"/>
          <p:cNvSpPr/>
          <p:nvPr/>
        </p:nvSpPr>
        <p:spPr>
          <a:xfrm>
            <a:off x="11777472" y="1609344"/>
            <a:ext cx="54864" cy="54864"/>
          </a:xfrm>
          <a:prstGeom prst="ellipse">
            <a:avLst/>
          </a:prstGeom>
          <a:solidFill>
            <a:srgbClr val="06B6D4">
              <a:alpha val="40000"/>
            </a:srgbClr>
          </a:solidFill>
          <a:ln/>
        </p:spPr>
        <p:txBody>
          <a:bodyPr/>
          <a:lstStyle/>
          <a:p>
            <a:endParaRPr lang="en-US"/>
          </a:p>
        </p:txBody>
      </p:sp>
      <p:sp>
        <p:nvSpPr>
          <p:cNvPr id="42" name="Text 40"/>
          <p:cNvSpPr/>
          <p:nvPr/>
        </p:nvSpPr>
        <p:spPr>
          <a:xfrm>
            <a:off x="640080" y="640080"/>
            <a:ext cx="10972800" cy="365760"/>
          </a:xfrm>
          <a:prstGeom prst="rect">
            <a:avLst/>
          </a:prstGeom>
          <a:noFill/>
          <a:ln/>
        </p:spPr>
        <p:txBody>
          <a:bodyPr wrap="square" lIns="0" tIns="0" rIns="0" bIns="0" rtlCol="0" anchor="ctr"/>
          <a:lstStyle/>
          <a:p>
            <a:pPr marL="0" indent="0">
              <a:buNone/>
            </a:pPr>
            <a:r>
              <a:rPr lang="en-US" sz="1200" b="1" kern="0" spc="600" dirty="0">
                <a:solidFill>
                  <a:srgbClr val="06B6D4"/>
                </a:solidFill>
                <a:latin typeface="Calibri" pitchFamily="34" charset="0"/>
                <a:ea typeface="Calibri" pitchFamily="34" charset="-122"/>
                <a:cs typeface="Calibri" pitchFamily="34" charset="-120"/>
              </a:rPr>
              <a:t>KEY TAKEAWAYS</a:t>
            </a:r>
            <a:endParaRPr lang="en-US" sz="1200" dirty="0"/>
          </a:p>
        </p:txBody>
      </p:sp>
      <p:sp>
        <p:nvSpPr>
          <p:cNvPr id="43" name="Text 41"/>
          <p:cNvSpPr/>
          <p:nvPr/>
        </p:nvSpPr>
        <p:spPr>
          <a:xfrm>
            <a:off x="640080" y="1005840"/>
            <a:ext cx="10972800" cy="914400"/>
          </a:xfrm>
          <a:prstGeom prst="rect">
            <a:avLst/>
          </a:prstGeom>
          <a:noFill/>
          <a:ln/>
        </p:spPr>
        <p:txBody>
          <a:bodyPr wrap="square" lIns="0" tIns="0" rIns="0" bIns="0" rtlCol="0" anchor="ctr"/>
          <a:lstStyle/>
          <a:p>
            <a:pPr marL="0" indent="0">
              <a:buNone/>
            </a:pPr>
            <a:r>
              <a:rPr lang="en-US" sz="4400" b="1" dirty="0">
                <a:solidFill>
                  <a:srgbClr val="FFFFFF"/>
                </a:solidFill>
                <a:latin typeface="Calibri" pitchFamily="34" charset="0"/>
                <a:ea typeface="Calibri" pitchFamily="34" charset="-122"/>
                <a:cs typeface="Calibri" pitchFamily="34" charset="-120"/>
              </a:rPr>
              <a:t>What good looks like</a:t>
            </a:r>
            <a:endParaRPr lang="en-US" sz="4400" dirty="0"/>
          </a:p>
        </p:txBody>
      </p:sp>
      <p:sp>
        <p:nvSpPr>
          <p:cNvPr id="44" name="Shape 42"/>
          <p:cNvSpPr/>
          <p:nvPr/>
        </p:nvSpPr>
        <p:spPr>
          <a:xfrm>
            <a:off x="640080" y="2286000"/>
            <a:ext cx="3547872" cy="1783080"/>
          </a:xfrm>
          <a:prstGeom prst="rect">
            <a:avLst/>
          </a:prstGeom>
          <a:solidFill>
            <a:srgbClr val="1E293B"/>
          </a:solidFill>
          <a:ln/>
          <a:effectLst>
            <a:outerShdw blurRad="177800" dist="38100" dir="5400000" algn="bl" rotWithShape="0">
              <a:srgbClr val="0F172A">
                <a:alpha val="14000"/>
              </a:srgbClr>
            </a:outerShdw>
          </a:effectLst>
        </p:spPr>
        <p:txBody>
          <a:bodyPr/>
          <a:lstStyle/>
          <a:p>
            <a:endParaRPr lang="en-US"/>
          </a:p>
        </p:txBody>
      </p:sp>
      <p:sp>
        <p:nvSpPr>
          <p:cNvPr id="45" name="Text 43"/>
          <p:cNvSpPr/>
          <p:nvPr/>
        </p:nvSpPr>
        <p:spPr>
          <a:xfrm>
            <a:off x="914400" y="2468880"/>
            <a:ext cx="914400" cy="548640"/>
          </a:xfrm>
          <a:prstGeom prst="rect">
            <a:avLst/>
          </a:prstGeom>
          <a:noFill/>
          <a:ln/>
        </p:spPr>
        <p:txBody>
          <a:bodyPr wrap="square" lIns="0" tIns="0" rIns="0" bIns="0" rtlCol="0" anchor="ctr"/>
          <a:lstStyle/>
          <a:p>
            <a:pPr marL="0" indent="0">
              <a:buNone/>
            </a:pPr>
            <a:r>
              <a:rPr lang="en-US" sz="2800" b="1" dirty="0">
                <a:solidFill>
                  <a:srgbClr val="06B6D4"/>
                </a:solidFill>
                <a:latin typeface="Calibri" pitchFamily="34" charset="0"/>
                <a:ea typeface="Calibri" pitchFamily="34" charset="-122"/>
                <a:cs typeface="Calibri" pitchFamily="34" charset="-120"/>
              </a:rPr>
              <a:t>01</a:t>
            </a:r>
            <a:endParaRPr lang="en-US" sz="2800" dirty="0"/>
          </a:p>
        </p:txBody>
      </p:sp>
      <p:sp>
        <p:nvSpPr>
          <p:cNvPr id="46" name="Text 44"/>
          <p:cNvSpPr/>
          <p:nvPr/>
        </p:nvSpPr>
        <p:spPr>
          <a:xfrm>
            <a:off x="914400" y="3017520"/>
            <a:ext cx="2999232" cy="411480"/>
          </a:xfrm>
          <a:prstGeom prst="rect">
            <a:avLst/>
          </a:prstGeom>
          <a:noFill/>
          <a:ln/>
        </p:spPr>
        <p:txBody>
          <a:bodyPr wrap="square" lIns="0" tIns="0" rIns="0" bIns="0" rtlCol="0" anchor="ctr"/>
          <a:lstStyle/>
          <a:p>
            <a:pPr marL="0" indent="0">
              <a:buNone/>
            </a:pPr>
            <a:r>
              <a:rPr lang="en-US" sz="1600" b="1" dirty="0">
                <a:solidFill>
                  <a:srgbClr val="FFFFFF"/>
                </a:solidFill>
                <a:latin typeface="Calibri" pitchFamily="34" charset="0"/>
                <a:ea typeface="Calibri" pitchFamily="34" charset="-122"/>
                <a:cs typeface="Calibri" pitchFamily="34" charset="-120"/>
              </a:rPr>
              <a:t>Defense in depth</a:t>
            </a:r>
            <a:endParaRPr lang="en-US" sz="1600" dirty="0"/>
          </a:p>
        </p:txBody>
      </p:sp>
      <p:sp>
        <p:nvSpPr>
          <p:cNvPr id="47" name="Text 45"/>
          <p:cNvSpPr/>
          <p:nvPr/>
        </p:nvSpPr>
        <p:spPr>
          <a:xfrm>
            <a:off x="914400" y="3429000"/>
            <a:ext cx="2999232" cy="594360"/>
          </a:xfrm>
          <a:prstGeom prst="rect">
            <a:avLst/>
          </a:prstGeom>
          <a:noFill/>
          <a:ln/>
        </p:spPr>
        <p:txBody>
          <a:bodyPr wrap="square" lIns="0" tIns="0" rIns="0" bIns="0" rtlCol="0" anchor="ctr"/>
          <a:lstStyle/>
          <a:p>
            <a:pPr marL="0" indent="0">
              <a:buNone/>
            </a:pPr>
            <a:r>
              <a:rPr lang="en-US" sz="1100" dirty="0">
                <a:solidFill>
                  <a:srgbClr val="CADCFC"/>
                </a:solidFill>
                <a:latin typeface="Calibri" pitchFamily="34" charset="0"/>
                <a:ea typeface="Calibri" pitchFamily="34" charset="-122"/>
                <a:cs typeface="Calibri" pitchFamily="34" charset="-120"/>
              </a:rPr>
              <a:t>Front Door, WAF, NSGs, Private Endpoints, Managed Identities — no single failure point.</a:t>
            </a:r>
            <a:endParaRPr lang="en-US" sz="1100" dirty="0"/>
          </a:p>
        </p:txBody>
      </p:sp>
      <p:sp>
        <p:nvSpPr>
          <p:cNvPr id="48" name="Shape 46"/>
          <p:cNvSpPr/>
          <p:nvPr/>
        </p:nvSpPr>
        <p:spPr>
          <a:xfrm>
            <a:off x="4352544" y="2286000"/>
            <a:ext cx="3547872" cy="1783080"/>
          </a:xfrm>
          <a:prstGeom prst="rect">
            <a:avLst/>
          </a:prstGeom>
          <a:solidFill>
            <a:srgbClr val="1E293B"/>
          </a:solidFill>
          <a:ln/>
          <a:effectLst>
            <a:outerShdw blurRad="177800" dist="38100" dir="5400000" algn="bl" rotWithShape="0">
              <a:srgbClr val="0F172A">
                <a:alpha val="14000"/>
              </a:srgbClr>
            </a:outerShdw>
          </a:effectLst>
        </p:spPr>
        <p:txBody>
          <a:bodyPr/>
          <a:lstStyle/>
          <a:p>
            <a:endParaRPr lang="en-US"/>
          </a:p>
        </p:txBody>
      </p:sp>
      <p:sp>
        <p:nvSpPr>
          <p:cNvPr id="49" name="Text 47"/>
          <p:cNvSpPr/>
          <p:nvPr/>
        </p:nvSpPr>
        <p:spPr>
          <a:xfrm>
            <a:off x="4626864" y="2468880"/>
            <a:ext cx="914400" cy="548640"/>
          </a:xfrm>
          <a:prstGeom prst="rect">
            <a:avLst/>
          </a:prstGeom>
          <a:noFill/>
          <a:ln/>
        </p:spPr>
        <p:txBody>
          <a:bodyPr wrap="square" lIns="0" tIns="0" rIns="0" bIns="0" rtlCol="0" anchor="ctr"/>
          <a:lstStyle/>
          <a:p>
            <a:pPr marL="0" indent="0">
              <a:buNone/>
            </a:pPr>
            <a:r>
              <a:rPr lang="en-US" sz="2800" b="1" dirty="0">
                <a:solidFill>
                  <a:srgbClr val="06B6D4"/>
                </a:solidFill>
                <a:latin typeface="Calibri" pitchFamily="34" charset="0"/>
                <a:ea typeface="Calibri" pitchFamily="34" charset="-122"/>
                <a:cs typeface="Calibri" pitchFamily="34" charset="-120"/>
              </a:rPr>
              <a:t>02</a:t>
            </a:r>
            <a:endParaRPr lang="en-US" sz="2800" dirty="0"/>
          </a:p>
        </p:txBody>
      </p:sp>
      <p:sp>
        <p:nvSpPr>
          <p:cNvPr id="50" name="Text 48"/>
          <p:cNvSpPr/>
          <p:nvPr/>
        </p:nvSpPr>
        <p:spPr>
          <a:xfrm>
            <a:off x="4626864" y="3017520"/>
            <a:ext cx="2999232" cy="411480"/>
          </a:xfrm>
          <a:prstGeom prst="rect">
            <a:avLst/>
          </a:prstGeom>
          <a:noFill/>
          <a:ln/>
        </p:spPr>
        <p:txBody>
          <a:bodyPr wrap="square" lIns="0" tIns="0" rIns="0" bIns="0" rtlCol="0" anchor="ctr"/>
          <a:lstStyle/>
          <a:p>
            <a:pPr marL="0" indent="0">
              <a:buNone/>
            </a:pPr>
            <a:r>
              <a:rPr lang="en-US" sz="1600" b="1" dirty="0">
                <a:solidFill>
                  <a:srgbClr val="FFFFFF"/>
                </a:solidFill>
                <a:latin typeface="Calibri" pitchFamily="34" charset="0"/>
                <a:ea typeface="Calibri" pitchFamily="34" charset="-122"/>
                <a:cs typeface="Calibri" pitchFamily="34" charset="-120"/>
              </a:rPr>
              <a:t>Secrets in Key Vault</a:t>
            </a:r>
            <a:endParaRPr lang="en-US" sz="1600" dirty="0"/>
          </a:p>
        </p:txBody>
      </p:sp>
      <p:sp>
        <p:nvSpPr>
          <p:cNvPr id="51" name="Text 49"/>
          <p:cNvSpPr/>
          <p:nvPr/>
        </p:nvSpPr>
        <p:spPr>
          <a:xfrm>
            <a:off x="4626864" y="3429000"/>
            <a:ext cx="2999232" cy="594360"/>
          </a:xfrm>
          <a:prstGeom prst="rect">
            <a:avLst/>
          </a:prstGeom>
          <a:noFill/>
          <a:ln/>
        </p:spPr>
        <p:txBody>
          <a:bodyPr wrap="square" lIns="0" tIns="0" rIns="0" bIns="0" rtlCol="0" anchor="ctr"/>
          <a:lstStyle/>
          <a:p>
            <a:pPr marL="0" indent="0">
              <a:buNone/>
            </a:pPr>
            <a:r>
              <a:rPr lang="en-US" sz="1100" dirty="0">
                <a:solidFill>
                  <a:srgbClr val="CADCFC"/>
                </a:solidFill>
                <a:latin typeface="Calibri" pitchFamily="34" charset="0"/>
                <a:ea typeface="Calibri" pitchFamily="34" charset="-122"/>
                <a:cs typeface="Calibri" pitchFamily="34" charset="-120"/>
              </a:rPr>
              <a:t>Managed Identities replace embedded credentials across the stack.</a:t>
            </a:r>
            <a:endParaRPr lang="en-US" sz="1100" dirty="0"/>
          </a:p>
        </p:txBody>
      </p:sp>
      <p:sp>
        <p:nvSpPr>
          <p:cNvPr id="52" name="Shape 50"/>
          <p:cNvSpPr/>
          <p:nvPr/>
        </p:nvSpPr>
        <p:spPr>
          <a:xfrm>
            <a:off x="8065008" y="2286000"/>
            <a:ext cx="3547872" cy="1783080"/>
          </a:xfrm>
          <a:prstGeom prst="rect">
            <a:avLst/>
          </a:prstGeom>
          <a:solidFill>
            <a:srgbClr val="1E293B"/>
          </a:solidFill>
          <a:ln/>
          <a:effectLst>
            <a:outerShdw blurRad="177800" dist="38100" dir="5400000" algn="bl" rotWithShape="0">
              <a:srgbClr val="0F172A">
                <a:alpha val="14000"/>
              </a:srgbClr>
            </a:outerShdw>
          </a:effectLst>
        </p:spPr>
        <p:txBody>
          <a:bodyPr/>
          <a:lstStyle/>
          <a:p>
            <a:endParaRPr lang="en-US"/>
          </a:p>
        </p:txBody>
      </p:sp>
      <p:sp>
        <p:nvSpPr>
          <p:cNvPr id="53" name="Text 51"/>
          <p:cNvSpPr/>
          <p:nvPr/>
        </p:nvSpPr>
        <p:spPr>
          <a:xfrm>
            <a:off x="8339328" y="2468880"/>
            <a:ext cx="914400" cy="548640"/>
          </a:xfrm>
          <a:prstGeom prst="rect">
            <a:avLst/>
          </a:prstGeom>
          <a:noFill/>
          <a:ln/>
        </p:spPr>
        <p:txBody>
          <a:bodyPr wrap="square" lIns="0" tIns="0" rIns="0" bIns="0" rtlCol="0" anchor="ctr"/>
          <a:lstStyle/>
          <a:p>
            <a:pPr marL="0" indent="0">
              <a:buNone/>
            </a:pPr>
            <a:r>
              <a:rPr lang="en-US" sz="2800" b="1" dirty="0">
                <a:solidFill>
                  <a:srgbClr val="06B6D4"/>
                </a:solidFill>
                <a:latin typeface="Calibri" pitchFamily="34" charset="0"/>
                <a:ea typeface="Calibri" pitchFamily="34" charset="-122"/>
                <a:cs typeface="Calibri" pitchFamily="34" charset="-120"/>
              </a:rPr>
              <a:t>03</a:t>
            </a:r>
            <a:endParaRPr lang="en-US" sz="2800" dirty="0"/>
          </a:p>
        </p:txBody>
      </p:sp>
      <p:sp>
        <p:nvSpPr>
          <p:cNvPr id="54" name="Text 52"/>
          <p:cNvSpPr/>
          <p:nvPr/>
        </p:nvSpPr>
        <p:spPr>
          <a:xfrm>
            <a:off x="8339328" y="3017520"/>
            <a:ext cx="2999232" cy="411480"/>
          </a:xfrm>
          <a:prstGeom prst="rect">
            <a:avLst/>
          </a:prstGeom>
          <a:noFill/>
          <a:ln/>
        </p:spPr>
        <p:txBody>
          <a:bodyPr wrap="square" lIns="0" tIns="0" rIns="0" bIns="0" rtlCol="0" anchor="ctr"/>
          <a:lstStyle/>
          <a:p>
            <a:pPr marL="0" indent="0">
              <a:buNone/>
            </a:pPr>
            <a:r>
              <a:rPr lang="en-US" sz="1600" b="1" dirty="0">
                <a:solidFill>
                  <a:srgbClr val="FFFFFF"/>
                </a:solidFill>
                <a:latin typeface="Calibri" pitchFamily="34" charset="0"/>
                <a:ea typeface="Calibri" pitchFamily="34" charset="-122"/>
                <a:cs typeface="Calibri" pitchFamily="34" charset="-120"/>
              </a:rPr>
              <a:t>Detection &amp; response</a:t>
            </a:r>
            <a:endParaRPr lang="en-US" sz="1600" dirty="0"/>
          </a:p>
        </p:txBody>
      </p:sp>
      <p:sp>
        <p:nvSpPr>
          <p:cNvPr id="55" name="Text 53"/>
          <p:cNvSpPr/>
          <p:nvPr/>
        </p:nvSpPr>
        <p:spPr>
          <a:xfrm>
            <a:off x="8339328" y="3429000"/>
            <a:ext cx="2999232" cy="594360"/>
          </a:xfrm>
          <a:prstGeom prst="rect">
            <a:avLst/>
          </a:prstGeom>
          <a:noFill/>
          <a:ln/>
        </p:spPr>
        <p:txBody>
          <a:bodyPr wrap="square" lIns="0" tIns="0" rIns="0" bIns="0" rtlCol="0" anchor="ctr"/>
          <a:lstStyle/>
          <a:p>
            <a:pPr marL="0" indent="0">
              <a:buNone/>
            </a:pPr>
            <a:r>
              <a:rPr lang="en-US" sz="1100" dirty="0">
                <a:solidFill>
                  <a:srgbClr val="CADCFC"/>
                </a:solidFill>
                <a:latin typeface="Calibri" pitchFamily="34" charset="0"/>
                <a:ea typeface="Calibri" pitchFamily="34" charset="-122"/>
                <a:cs typeface="Calibri" pitchFamily="34" charset="-120"/>
              </a:rPr>
              <a:t>Sentinel + Defender for Cloud with Logic Apps automating containment.</a:t>
            </a:r>
            <a:endParaRPr lang="en-US" sz="1100" dirty="0"/>
          </a:p>
        </p:txBody>
      </p:sp>
      <p:sp>
        <p:nvSpPr>
          <p:cNvPr id="56" name="Shape 54"/>
          <p:cNvSpPr/>
          <p:nvPr/>
        </p:nvSpPr>
        <p:spPr>
          <a:xfrm>
            <a:off x="2496312" y="4251960"/>
            <a:ext cx="3547872" cy="1783080"/>
          </a:xfrm>
          <a:prstGeom prst="rect">
            <a:avLst/>
          </a:prstGeom>
          <a:solidFill>
            <a:srgbClr val="1E293B"/>
          </a:solidFill>
          <a:ln/>
          <a:effectLst>
            <a:outerShdw blurRad="177800" dist="38100" dir="5400000" algn="bl" rotWithShape="0">
              <a:srgbClr val="0F172A">
                <a:alpha val="14000"/>
              </a:srgbClr>
            </a:outerShdw>
          </a:effectLst>
        </p:spPr>
        <p:txBody>
          <a:bodyPr/>
          <a:lstStyle/>
          <a:p>
            <a:endParaRPr lang="en-US"/>
          </a:p>
        </p:txBody>
      </p:sp>
      <p:sp>
        <p:nvSpPr>
          <p:cNvPr id="57" name="Text 55"/>
          <p:cNvSpPr/>
          <p:nvPr/>
        </p:nvSpPr>
        <p:spPr>
          <a:xfrm>
            <a:off x="2770632" y="4434840"/>
            <a:ext cx="914400" cy="548640"/>
          </a:xfrm>
          <a:prstGeom prst="rect">
            <a:avLst/>
          </a:prstGeom>
          <a:noFill/>
          <a:ln/>
        </p:spPr>
        <p:txBody>
          <a:bodyPr wrap="square" lIns="0" tIns="0" rIns="0" bIns="0" rtlCol="0" anchor="ctr"/>
          <a:lstStyle/>
          <a:p>
            <a:pPr marL="0" indent="0">
              <a:buNone/>
            </a:pPr>
            <a:r>
              <a:rPr lang="en-US" sz="2800" b="1" dirty="0">
                <a:solidFill>
                  <a:srgbClr val="06B6D4"/>
                </a:solidFill>
                <a:latin typeface="Calibri" pitchFamily="34" charset="0"/>
                <a:ea typeface="Calibri" pitchFamily="34" charset="-122"/>
                <a:cs typeface="Calibri" pitchFamily="34" charset="-120"/>
              </a:rPr>
              <a:t>04</a:t>
            </a:r>
            <a:endParaRPr lang="en-US" sz="2800" dirty="0"/>
          </a:p>
        </p:txBody>
      </p:sp>
      <p:sp>
        <p:nvSpPr>
          <p:cNvPr id="58" name="Text 56"/>
          <p:cNvSpPr/>
          <p:nvPr/>
        </p:nvSpPr>
        <p:spPr>
          <a:xfrm>
            <a:off x="2770632" y="4983480"/>
            <a:ext cx="2999232" cy="411480"/>
          </a:xfrm>
          <a:prstGeom prst="rect">
            <a:avLst/>
          </a:prstGeom>
          <a:noFill/>
          <a:ln/>
        </p:spPr>
        <p:txBody>
          <a:bodyPr wrap="square" lIns="0" tIns="0" rIns="0" bIns="0" rtlCol="0" anchor="ctr"/>
          <a:lstStyle/>
          <a:p>
            <a:pPr marL="0" indent="0">
              <a:buNone/>
            </a:pPr>
            <a:r>
              <a:rPr lang="en-US" sz="1600" b="1" dirty="0">
                <a:solidFill>
                  <a:srgbClr val="FFFFFF"/>
                </a:solidFill>
                <a:latin typeface="Calibri" pitchFamily="34" charset="0"/>
                <a:ea typeface="Calibri" pitchFamily="34" charset="-122"/>
                <a:cs typeface="Calibri" pitchFamily="34" charset="-120"/>
              </a:rPr>
              <a:t>Least privilege, JIT</a:t>
            </a:r>
            <a:endParaRPr lang="en-US" sz="1600" dirty="0"/>
          </a:p>
        </p:txBody>
      </p:sp>
      <p:sp>
        <p:nvSpPr>
          <p:cNvPr id="59" name="Text 57"/>
          <p:cNvSpPr/>
          <p:nvPr/>
        </p:nvSpPr>
        <p:spPr>
          <a:xfrm>
            <a:off x="2770632" y="5394960"/>
            <a:ext cx="2999232" cy="594360"/>
          </a:xfrm>
          <a:prstGeom prst="rect">
            <a:avLst/>
          </a:prstGeom>
          <a:noFill/>
          <a:ln/>
        </p:spPr>
        <p:txBody>
          <a:bodyPr wrap="square" lIns="0" tIns="0" rIns="0" bIns="0" rtlCol="0" anchor="ctr"/>
          <a:lstStyle/>
          <a:p>
            <a:pPr marL="0" indent="0">
              <a:buNone/>
            </a:pPr>
            <a:r>
              <a:rPr lang="en-US" sz="1100" dirty="0">
                <a:solidFill>
                  <a:srgbClr val="CADCFC"/>
                </a:solidFill>
                <a:latin typeface="Calibri" pitchFamily="34" charset="0"/>
                <a:ea typeface="Calibri" pitchFamily="34" charset="-122"/>
                <a:cs typeface="Calibri" pitchFamily="34" charset="-120"/>
              </a:rPr>
              <a:t>Entra ID, PIM, Conditional Access, and MFA — no standing admin.</a:t>
            </a:r>
            <a:endParaRPr lang="en-US" sz="1100" dirty="0"/>
          </a:p>
        </p:txBody>
      </p:sp>
      <p:sp>
        <p:nvSpPr>
          <p:cNvPr id="60" name="Shape 58"/>
          <p:cNvSpPr/>
          <p:nvPr/>
        </p:nvSpPr>
        <p:spPr>
          <a:xfrm>
            <a:off x="6208776" y="4251960"/>
            <a:ext cx="3547872" cy="1783080"/>
          </a:xfrm>
          <a:prstGeom prst="rect">
            <a:avLst/>
          </a:prstGeom>
          <a:solidFill>
            <a:srgbClr val="1E293B"/>
          </a:solidFill>
          <a:ln/>
          <a:effectLst>
            <a:outerShdw blurRad="177800" dist="38100" dir="5400000" algn="bl" rotWithShape="0">
              <a:srgbClr val="0F172A">
                <a:alpha val="14000"/>
              </a:srgbClr>
            </a:outerShdw>
          </a:effectLst>
        </p:spPr>
        <p:txBody>
          <a:bodyPr/>
          <a:lstStyle/>
          <a:p>
            <a:endParaRPr lang="en-US"/>
          </a:p>
        </p:txBody>
      </p:sp>
      <p:sp>
        <p:nvSpPr>
          <p:cNvPr id="61" name="Text 59"/>
          <p:cNvSpPr/>
          <p:nvPr/>
        </p:nvSpPr>
        <p:spPr>
          <a:xfrm>
            <a:off x="6483096" y="4434840"/>
            <a:ext cx="914400" cy="548640"/>
          </a:xfrm>
          <a:prstGeom prst="rect">
            <a:avLst/>
          </a:prstGeom>
          <a:noFill/>
          <a:ln/>
        </p:spPr>
        <p:txBody>
          <a:bodyPr wrap="square" lIns="0" tIns="0" rIns="0" bIns="0" rtlCol="0" anchor="ctr"/>
          <a:lstStyle/>
          <a:p>
            <a:pPr marL="0" indent="0">
              <a:buNone/>
            </a:pPr>
            <a:r>
              <a:rPr lang="en-US" sz="2800" b="1" dirty="0">
                <a:solidFill>
                  <a:srgbClr val="06B6D4"/>
                </a:solidFill>
                <a:latin typeface="Calibri" pitchFamily="34" charset="0"/>
                <a:ea typeface="Calibri" pitchFamily="34" charset="-122"/>
                <a:cs typeface="Calibri" pitchFamily="34" charset="-120"/>
              </a:rPr>
              <a:t>05</a:t>
            </a:r>
            <a:endParaRPr lang="en-US" sz="2800" dirty="0"/>
          </a:p>
        </p:txBody>
      </p:sp>
      <p:sp>
        <p:nvSpPr>
          <p:cNvPr id="62" name="Text 60"/>
          <p:cNvSpPr/>
          <p:nvPr/>
        </p:nvSpPr>
        <p:spPr>
          <a:xfrm>
            <a:off x="6483096" y="4983480"/>
            <a:ext cx="2999232" cy="411480"/>
          </a:xfrm>
          <a:prstGeom prst="rect">
            <a:avLst/>
          </a:prstGeom>
          <a:noFill/>
          <a:ln/>
        </p:spPr>
        <p:txBody>
          <a:bodyPr wrap="square" lIns="0" tIns="0" rIns="0" bIns="0" rtlCol="0" anchor="ctr"/>
          <a:lstStyle/>
          <a:p>
            <a:pPr marL="0" indent="0">
              <a:buNone/>
            </a:pPr>
            <a:r>
              <a:rPr lang="en-US" sz="1600" b="1" dirty="0">
                <a:solidFill>
                  <a:srgbClr val="FFFFFF"/>
                </a:solidFill>
                <a:latin typeface="Calibri" pitchFamily="34" charset="0"/>
                <a:ea typeface="Calibri" pitchFamily="34" charset="-122"/>
                <a:cs typeface="Calibri" pitchFamily="34" charset="-120"/>
              </a:rPr>
              <a:t>DevSecOps gates</a:t>
            </a:r>
            <a:endParaRPr lang="en-US" sz="1600" dirty="0"/>
          </a:p>
        </p:txBody>
      </p:sp>
      <p:sp>
        <p:nvSpPr>
          <p:cNvPr id="63" name="Text 61"/>
          <p:cNvSpPr/>
          <p:nvPr/>
        </p:nvSpPr>
        <p:spPr>
          <a:xfrm>
            <a:off x="6483096" y="5394960"/>
            <a:ext cx="2999232" cy="594360"/>
          </a:xfrm>
          <a:prstGeom prst="rect">
            <a:avLst/>
          </a:prstGeom>
          <a:noFill/>
          <a:ln/>
        </p:spPr>
        <p:txBody>
          <a:bodyPr wrap="square" lIns="0" tIns="0" rIns="0" bIns="0" rtlCol="0" anchor="ctr"/>
          <a:lstStyle/>
          <a:p>
            <a:pPr marL="0" indent="0">
              <a:buNone/>
            </a:pPr>
            <a:r>
              <a:rPr lang="en-US" sz="1100" dirty="0">
                <a:solidFill>
                  <a:srgbClr val="CADCFC"/>
                </a:solidFill>
                <a:latin typeface="Calibri" pitchFamily="34" charset="0"/>
                <a:ea typeface="Calibri" pitchFamily="34" charset="-122"/>
                <a:cs typeface="Calibri" pitchFamily="34" charset="-120"/>
              </a:rPr>
              <a:t>SAST + DAST in every Azure DevOps build — vulnerabilities caught before they ship.</a:t>
            </a:r>
            <a:endParaRPr lang="en-US" sz="1100" dirty="0"/>
          </a:p>
        </p:txBody>
      </p:sp>
      <p:sp>
        <p:nvSpPr>
          <p:cNvPr id="64" name="Text 62"/>
          <p:cNvSpPr/>
          <p:nvPr/>
        </p:nvSpPr>
        <p:spPr>
          <a:xfrm>
            <a:off x="640080" y="6492240"/>
            <a:ext cx="5486400" cy="274320"/>
          </a:xfrm>
          <a:prstGeom prst="rect">
            <a:avLst/>
          </a:prstGeom>
          <a:noFill/>
          <a:ln/>
        </p:spPr>
        <p:txBody>
          <a:bodyPr wrap="square" lIns="0" tIns="0" rIns="0" bIns="0" rtlCol="0" anchor="ctr"/>
          <a:lstStyle/>
          <a:p>
            <a:pPr marL="0" indent="0">
              <a:buNone/>
            </a:pPr>
            <a:r>
              <a:rPr lang="en-US" sz="1000" dirty="0">
                <a:solidFill>
                  <a:srgbClr val="94A3B8"/>
                </a:solidFill>
                <a:latin typeface="Calibri" pitchFamily="34" charset="0"/>
                <a:ea typeface="Calibri" pitchFamily="34" charset="-122"/>
                <a:cs typeface="Calibri" pitchFamily="34" charset="-120"/>
              </a:rPr>
              <a:t>Azure Web Application Security Design</a:t>
            </a:r>
            <a:endParaRPr lang="en-US" sz="1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Q&amp;A">
    <p:bg>
      <p:bgPr>
        <a:solidFill>
          <a:srgbClr val="0F1729"/>
        </a:solidFill>
        <a:effectLst/>
      </p:bgPr>
    </p:bg>
    <p:spTree>
      <p:nvGrpSpPr>
        <p:cNvPr id="1" name=""/>
        <p:cNvGrpSpPr/>
        <p:nvPr/>
      </p:nvGrpSpPr>
      <p:grpSpPr>
        <a:xfrm>
          <a:off x="0" y="0"/>
          <a:ext cx="0" cy="0"/>
          <a:chOff x="0" y="0"/>
          <a:chExt cx="0" cy="0"/>
        </a:xfrm>
      </p:grpSpPr>
      <p:sp>
        <p:nvSpPr>
          <p:cNvPr id="2" name="Shape 0"/>
          <p:cNvSpPr/>
          <p:nvPr/>
        </p:nvSpPr>
        <p:spPr>
          <a:xfrm>
            <a:off x="8595360" y="457200"/>
            <a:ext cx="54864" cy="54864"/>
          </a:xfrm>
          <a:prstGeom prst="ellipse">
            <a:avLst/>
          </a:prstGeom>
          <a:solidFill>
            <a:srgbClr val="06B6D4">
              <a:alpha val="40000"/>
            </a:srgbClr>
          </a:solidFill>
          <a:ln/>
        </p:spPr>
        <p:txBody>
          <a:bodyPr/>
          <a:lstStyle/>
          <a:p>
            <a:endParaRPr lang="en-US"/>
          </a:p>
        </p:txBody>
      </p:sp>
      <p:sp>
        <p:nvSpPr>
          <p:cNvPr id="3" name="Shape 1"/>
          <p:cNvSpPr/>
          <p:nvPr/>
        </p:nvSpPr>
        <p:spPr>
          <a:xfrm>
            <a:off x="8924544" y="457200"/>
            <a:ext cx="54864" cy="54864"/>
          </a:xfrm>
          <a:prstGeom prst="ellipse">
            <a:avLst/>
          </a:prstGeom>
          <a:solidFill>
            <a:srgbClr val="06B6D4">
              <a:alpha val="40000"/>
            </a:srgbClr>
          </a:solidFill>
          <a:ln/>
        </p:spPr>
        <p:txBody>
          <a:bodyPr/>
          <a:lstStyle/>
          <a:p>
            <a:endParaRPr lang="en-US"/>
          </a:p>
        </p:txBody>
      </p:sp>
      <p:sp>
        <p:nvSpPr>
          <p:cNvPr id="4" name="Shape 2"/>
          <p:cNvSpPr/>
          <p:nvPr/>
        </p:nvSpPr>
        <p:spPr>
          <a:xfrm>
            <a:off x="9253728" y="457200"/>
            <a:ext cx="54864" cy="54864"/>
          </a:xfrm>
          <a:prstGeom prst="ellipse">
            <a:avLst/>
          </a:prstGeom>
          <a:solidFill>
            <a:srgbClr val="06B6D4">
              <a:alpha val="40000"/>
            </a:srgbClr>
          </a:solidFill>
          <a:ln/>
        </p:spPr>
        <p:txBody>
          <a:bodyPr/>
          <a:lstStyle/>
          <a:p>
            <a:endParaRPr lang="en-US"/>
          </a:p>
        </p:txBody>
      </p:sp>
      <p:sp>
        <p:nvSpPr>
          <p:cNvPr id="5" name="Shape 3"/>
          <p:cNvSpPr/>
          <p:nvPr/>
        </p:nvSpPr>
        <p:spPr>
          <a:xfrm>
            <a:off x="9582912" y="457200"/>
            <a:ext cx="54864" cy="54864"/>
          </a:xfrm>
          <a:prstGeom prst="ellipse">
            <a:avLst/>
          </a:prstGeom>
          <a:solidFill>
            <a:srgbClr val="06B6D4">
              <a:alpha val="40000"/>
            </a:srgbClr>
          </a:solidFill>
          <a:ln/>
        </p:spPr>
        <p:txBody>
          <a:bodyPr/>
          <a:lstStyle/>
          <a:p>
            <a:endParaRPr lang="en-US"/>
          </a:p>
        </p:txBody>
      </p:sp>
      <p:sp>
        <p:nvSpPr>
          <p:cNvPr id="6" name="Shape 4"/>
          <p:cNvSpPr/>
          <p:nvPr/>
        </p:nvSpPr>
        <p:spPr>
          <a:xfrm>
            <a:off x="9912096" y="457200"/>
            <a:ext cx="54864" cy="54864"/>
          </a:xfrm>
          <a:prstGeom prst="ellipse">
            <a:avLst/>
          </a:prstGeom>
          <a:solidFill>
            <a:srgbClr val="06B6D4">
              <a:alpha val="40000"/>
            </a:srgbClr>
          </a:solidFill>
          <a:ln/>
        </p:spPr>
        <p:txBody>
          <a:bodyPr/>
          <a:lstStyle/>
          <a:p>
            <a:endParaRPr lang="en-US"/>
          </a:p>
        </p:txBody>
      </p:sp>
      <p:sp>
        <p:nvSpPr>
          <p:cNvPr id="7" name="Shape 5"/>
          <p:cNvSpPr/>
          <p:nvPr/>
        </p:nvSpPr>
        <p:spPr>
          <a:xfrm>
            <a:off x="10241280" y="457200"/>
            <a:ext cx="54864" cy="54864"/>
          </a:xfrm>
          <a:prstGeom prst="ellipse">
            <a:avLst/>
          </a:prstGeom>
          <a:solidFill>
            <a:srgbClr val="06B6D4">
              <a:alpha val="40000"/>
            </a:srgbClr>
          </a:solidFill>
          <a:ln/>
        </p:spPr>
        <p:txBody>
          <a:bodyPr/>
          <a:lstStyle/>
          <a:p>
            <a:endParaRPr lang="en-US"/>
          </a:p>
        </p:txBody>
      </p:sp>
      <p:sp>
        <p:nvSpPr>
          <p:cNvPr id="8" name="Shape 6"/>
          <p:cNvSpPr/>
          <p:nvPr/>
        </p:nvSpPr>
        <p:spPr>
          <a:xfrm>
            <a:off x="10570464" y="457200"/>
            <a:ext cx="54864" cy="54864"/>
          </a:xfrm>
          <a:prstGeom prst="ellipse">
            <a:avLst/>
          </a:prstGeom>
          <a:solidFill>
            <a:srgbClr val="06B6D4">
              <a:alpha val="40000"/>
            </a:srgbClr>
          </a:solidFill>
          <a:ln/>
        </p:spPr>
        <p:txBody>
          <a:bodyPr/>
          <a:lstStyle/>
          <a:p>
            <a:endParaRPr lang="en-US"/>
          </a:p>
        </p:txBody>
      </p:sp>
      <p:sp>
        <p:nvSpPr>
          <p:cNvPr id="9" name="Shape 7"/>
          <p:cNvSpPr/>
          <p:nvPr/>
        </p:nvSpPr>
        <p:spPr>
          <a:xfrm>
            <a:off x="10899648" y="457200"/>
            <a:ext cx="54864" cy="54864"/>
          </a:xfrm>
          <a:prstGeom prst="ellipse">
            <a:avLst/>
          </a:prstGeom>
          <a:solidFill>
            <a:srgbClr val="06B6D4">
              <a:alpha val="40000"/>
            </a:srgbClr>
          </a:solidFill>
          <a:ln/>
        </p:spPr>
        <p:txBody>
          <a:bodyPr/>
          <a:lstStyle/>
          <a:p>
            <a:endParaRPr lang="en-US"/>
          </a:p>
        </p:txBody>
      </p:sp>
      <p:sp>
        <p:nvSpPr>
          <p:cNvPr id="10" name="Shape 8"/>
          <p:cNvSpPr/>
          <p:nvPr/>
        </p:nvSpPr>
        <p:spPr>
          <a:xfrm>
            <a:off x="11228832" y="457200"/>
            <a:ext cx="54864" cy="54864"/>
          </a:xfrm>
          <a:prstGeom prst="ellipse">
            <a:avLst/>
          </a:prstGeom>
          <a:solidFill>
            <a:srgbClr val="06B6D4">
              <a:alpha val="40000"/>
            </a:srgbClr>
          </a:solidFill>
          <a:ln/>
        </p:spPr>
        <p:txBody>
          <a:bodyPr/>
          <a:lstStyle/>
          <a:p>
            <a:endParaRPr lang="en-US"/>
          </a:p>
        </p:txBody>
      </p:sp>
      <p:sp>
        <p:nvSpPr>
          <p:cNvPr id="11" name="Shape 9"/>
          <p:cNvSpPr/>
          <p:nvPr/>
        </p:nvSpPr>
        <p:spPr>
          <a:xfrm>
            <a:off x="11558016" y="457200"/>
            <a:ext cx="54864" cy="54864"/>
          </a:xfrm>
          <a:prstGeom prst="ellipse">
            <a:avLst/>
          </a:prstGeom>
          <a:solidFill>
            <a:srgbClr val="06B6D4">
              <a:alpha val="40000"/>
            </a:srgbClr>
          </a:solidFill>
          <a:ln/>
        </p:spPr>
        <p:txBody>
          <a:bodyPr/>
          <a:lstStyle/>
          <a:p>
            <a:endParaRPr lang="en-US"/>
          </a:p>
        </p:txBody>
      </p:sp>
      <p:sp>
        <p:nvSpPr>
          <p:cNvPr id="12" name="Shape 10"/>
          <p:cNvSpPr/>
          <p:nvPr/>
        </p:nvSpPr>
        <p:spPr>
          <a:xfrm>
            <a:off x="8595360" y="786384"/>
            <a:ext cx="54864" cy="54864"/>
          </a:xfrm>
          <a:prstGeom prst="ellipse">
            <a:avLst/>
          </a:prstGeom>
          <a:solidFill>
            <a:srgbClr val="06B6D4">
              <a:alpha val="40000"/>
            </a:srgbClr>
          </a:solidFill>
          <a:ln/>
        </p:spPr>
        <p:txBody>
          <a:bodyPr/>
          <a:lstStyle/>
          <a:p>
            <a:endParaRPr lang="en-US"/>
          </a:p>
        </p:txBody>
      </p:sp>
      <p:sp>
        <p:nvSpPr>
          <p:cNvPr id="13" name="Shape 11"/>
          <p:cNvSpPr/>
          <p:nvPr/>
        </p:nvSpPr>
        <p:spPr>
          <a:xfrm>
            <a:off x="8924544" y="786384"/>
            <a:ext cx="54864" cy="54864"/>
          </a:xfrm>
          <a:prstGeom prst="ellipse">
            <a:avLst/>
          </a:prstGeom>
          <a:solidFill>
            <a:srgbClr val="06B6D4">
              <a:alpha val="40000"/>
            </a:srgbClr>
          </a:solidFill>
          <a:ln/>
        </p:spPr>
        <p:txBody>
          <a:bodyPr/>
          <a:lstStyle/>
          <a:p>
            <a:endParaRPr lang="en-US"/>
          </a:p>
        </p:txBody>
      </p:sp>
      <p:sp>
        <p:nvSpPr>
          <p:cNvPr id="14" name="Shape 12"/>
          <p:cNvSpPr/>
          <p:nvPr/>
        </p:nvSpPr>
        <p:spPr>
          <a:xfrm>
            <a:off x="9253728" y="786384"/>
            <a:ext cx="54864" cy="54864"/>
          </a:xfrm>
          <a:prstGeom prst="ellipse">
            <a:avLst/>
          </a:prstGeom>
          <a:solidFill>
            <a:srgbClr val="06B6D4">
              <a:alpha val="40000"/>
            </a:srgbClr>
          </a:solidFill>
          <a:ln/>
        </p:spPr>
        <p:txBody>
          <a:bodyPr/>
          <a:lstStyle/>
          <a:p>
            <a:endParaRPr lang="en-US"/>
          </a:p>
        </p:txBody>
      </p:sp>
      <p:sp>
        <p:nvSpPr>
          <p:cNvPr id="15" name="Shape 13"/>
          <p:cNvSpPr/>
          <p:nvPr/>
        </p:nvSpPr>
        <p:spPr>
          <a:xfrm>
            <a:off x="9582912" y="786384"/>
            <a:ext cx="54864" cy="54864"/>
          </a:xfrm>
          <a:prstGeom prst="ellipse">
            <a:avLst/>
          </a:prstGeom>
          <a:solidFill>
            <a:srgbClr val="06B6D4">
              <a:alpha val="40000"/>
            </a:srgbClr>
          </a:solidFill>
          <a:ln/>
        </p:spPr>
        <p:txBody>
          <a:bodyPr/>
          <a:lstStyle/>
          <a:p>
            <a:endParaRPr lang="en-US"/>
          </a:p>
        </p:txBody>
      </p:sp>
      <p:sp>
        <p:nvSpPr>
          <p:cNvPr id="16" name="Shape 14"/>
          <p:cNvSpPr/>
          <p:nvPr/>
        </p:nvSpPr>
        <p:spPr>
          <a:xfrm>
            <a:off x="9912096" y="786384"/>
            <a:ext cx="54864" cy="54864"/>
          </a:xfrm>
          <a:prstGeom prst="ellipse">
            <a:avLst/>
          </a:prstGeom>
          <a:solidFill>
            <a:srgbClr val="06B6D4">
              <a:alpha val="40000"/>
            </a:srgbClr>
          </a:solidFill>
          <a:ln/>
        </p:spPr>
        <p:txBody>
          <a:bodyPr/>
          <a:lstStyle/>
          <a:p>
            <a:endParaRPr lang="en-US"/>
          </a:p>
        </p:txBody>
      </p:sp>
      <p:sp>
        <p:nvSpPr>
          <p:cNvPr id="17" name="Shape 15"/>
          <p:cNvSpPr/>
          <p:nvPr/>
        </p:nvSpPr>
        <p:spPr>
          <a:xfrm>
            <a:off x="10241280" y="786384"/>
            <a:ext cx="54864" cy="54864"/>
          </a:xfrm>
          <a:prstGeom prst="ellipse">
            <a:avLst/>
          </a:prstGeom>
          <a:solidFill>
            <a:srgbClr val="06B6D4">
              <a:alpha val="40000"/>
            </a:srgbClr>
          </a:solidFill>
          <a:ln/>
        </p:spPr>
        <p:txBody>
          <a:bodyPr/>
          <a:lstStyle/>
          <a:p>
            <a:endParaRPr lang="en-US"/>
          </a:p>
        </p:txBody>
      </p:sp>
      <p:sp>
        <p:nvSpPr>
          <p:cNvPr id="18" name="Shape 16"/>
          <p:cNvSpPr/>
          <p:nvPr/>
        </p:nvSpPr>
        <p:spPr>
          <a:xfrm>
            <a:off x="10570464" y="786384"/>
            <a:ext cx="54864" cy="54864"/>
          </a:xfrm>
          <a:prstGeom prst="ellipse">
            <a:avLst/>
          </a:prstGeom>
          <a:solidFill>
            <a:srgbClr val="06B6D4">
              <a:alpha val="40000"/>
            </a:srgbClr>
          </a:solidFill>
          <a:ln/>
        </p:spPr>
        <p:txBody>
          <a:bodyPr/>
          <a:lstStyle/>
          <a:p>
            <a:endParaRPr lang="en-US"/>
          </a:p>
        </p:txBody>
      </p:sp>
      <p:sp>
        <p:nvSpPr>
          <p:cNvPr id="19" name="Shape 17"/>
          <p:cNvSpPr/>
          <p:nvPr/>
        </p:nvSpPr>
        <p:spPr>
          <a:xfrm>
            <a:off x="10899648" y="786384"/>
            <a:ext cx="54864" cy="54864"/>
          </a:xfrm>
          <a:prstGeom prst="ellipse">
            <a:avLst/>
          </a:prstGeom>
          <a:solidFill>
            <a:srgbClr val="06B6D4">
              <a:alpha val="40000"/>
            </a:srgbClr>
          </a:solidFill>
          <a:ln/>
        </p:spPr>
        <p:txBody>
          <a:bodyPr/>
          <a:lstStyle/>
          <a:p>
            <a:endParaRPr lang="en-US"/>
          </a:p>
        </p:txBody>
      </p:sp>
      <p:sp>
        <p:nvSpPr>
          <p:cNvPr id="20" name="Shape 18"/>
          <p:cNvSpPr/>
          <p:nvPr/>
        </p:nvSpPr>
        <p:spPr>
          <a:xfrm>
            <a:off x="11228832" y="786384"/>
            <a:ext cx="54864" cy="54864"/>
          </a:xfrm>
          <a:prstGeom prst="ellipse">
            <a:avLst/>
          </a:prstGeom>
          <a:solidFill>
            <a:srgbClr val="06B6D4">
              <a:alpha val="40000"/>
            </a:srgbClr>
          </a:solidFill>
          <a:ln/>
        </p:spPr>
        <p:txBody>
          <a:bodyPr/>
          <a:lstStyle/>
          <a:p>
            <a:endParaRPr lang="en-US"/>
          </a:p>
        </p:txBody>
      </p:sp>
      <p:sp>
        <p:nvSpPr>
          <p:cNvPr id="21" name="Shape 19"/>
          <p:cNvSpPr/>
          <p:nvPr/>
        </p:nvSpPr>
        <p:spPr>
          <a:xfrm>
            <a:off x="11558016" y="786384"/>
            <a:ext cx="54864" cy="54864"/>
          </a:xfrm>
          <a:prstGeom prst="ellipse">
            <a:avLst/>
          </a:prstGeom>
          <a:solidFill>
            <a:srgbClr val="06B6D4">
              <a:alpha val="40000"/>
            </a:srgbClr>
          </a:solidFill>
          <a:ln/>
        </p:spPr>
        <p:txBody>
          <a:bodyPr/>
          <a:lstStyle/>
          <a:p>
            <a:endParaRPr lang="en-US"/>
          </a:p>
        </p:txBody>
      </p:sp>
      <p:sp>
        <p:nvSpPr>
          <p:cNvPr id="100" name="QuestionMark"/>
          <p:cNvSpPr/>
          <p:nvPr/>
        </p:nvSpPr>
        <p:spPr>
          <a:xfrm>
            <a:off x="5181600" y="1371600"/>
            <a:ext cx="1828800" cy="1828800"/>
          </a:xfrm>
          <a:prstGeom prst="ellipse">
            <a:avLst/>
          </a:prstGeom>
          <a:solidFill>
            <a:srgbClr val="06B6D4">
              <a:alpha val="15000"/>
            </a:srgbClr>
          </a:solidFill>
          <a:ln w="25400">
            <a:solidFill>
              <a:srgbClr val="06B6D4">
                <a:alpha val="50000"/>
              </a:srgbClr>
            </a:solidFill>
          </a:ln>
        </p:spPr>
        <p:txBody>
          <a:bodyPr wrap="square" lIns="0" tIns="0" rIns="0" bIns="0" rtlCol="0" anchor="ctr"/>
          <a:lstStyle/>
          <a:p>
            <a:pPr algn="ctr"/>
            <a:r>
              <a:rPr lang="en-US" sz="7200" b="1">
                <a:solidFill>
                  <a:srgbClr val="06B6D4"/>
                </a:solidFill>
                <a:latin typeface="Calibri" pitchFamily="34" charset="0"/>
              </a:rPr>
              <a:t>?</a:t>
            </a:r>
          </a:p>
        </p:txBody>
      </p:sp>
      <p:sp>
        <p:nvSpPr>
          <p:cNvPr id="101" name="Title"/>
          <p:cNvSpPr/>
          <p:nvPr/>
        </p:nvSpPr>
        <p:spPr>
          <a:xfrm>
            <a:off x="1524000" y="3429000"/>
            <a:ext cx="9144000" cy="914400"/>
          </a:xfrm>
          <a:prstGeom prst="rect">
            <a:avLst/>
          </a:prstGeom>
          <a:noFill/>
          <a:ln/>
        </p:spPr>
        <p:txBody>
          <a:bodyPr wrap="square" lIns="0" tIns="0" rIns="0" bIns="0" rtlCol="0" anchor="ctr"/>
          <a:lstStyle/>
          <a:p>
            <a:pPr algn="ctr"/>
            <a:r>
              <a:rPr lang="en-US" sz="5400" b="1" dirty="0">
                <a:solidFill>
                  <a:srgbClr val="FFFFFF"/>
                </a:solidFill>
                <a:latin typeface="Calibri" pitchFamily="34" charset="0"/>
                <a:ea typeface="Calibri" pitchFamily="34" charset="-122"/>
                <a:cs typeface="Calibri" pitchFamily="34" charset="-120"/>
              </a:rPr>
              <a:t>Q &amp; A</a:t>
            </a:r>
          </a:p>
        </p:txBody>
      </p:sp>
      <p:sp>
        <p:nvSpPr>
          <p:cNvPr id="102" name="Subtitle"/>
          <p:cNvSpPr/>
          <p:nvPr/>
        </p:nvSpPr>
        <p:spPr>
          <a:xfrm>
            <a:off x="2286000" y="4389120"/>
            <a:ext cx="7620000" cy="457200"/>
          </a:xfrm>
          <a:prstGeom prst="rect">
            <a:avLst/>
          </a:prstGeom>
          <a:noFill/>
          <a:ln/>
        </p:spPr>
        <p:txBody>
          <a:bodyPr wrap="square" lIns="0" tIns="0" rIns="0" bIns="0" rtlCol="0" anchor="ctr"/>
          <a:lstStyle/>
          <a:p>
            <a:pPr algn="ctr"/>
            <a:endParaRPr lang="en-US" sz="1800" dirty="0">
              <a:solidFill>
                <a:srgbClr val="CADCFC"/>
              </a:solidFill>
              <a:latin typeface="Calibri" pitchFamily="34" charset="0"/>
              <a:ea typeface="Calibri" pitchFamily="34" charset="-122"/>
              <a:cs typeface="Calibri" pitchFamily="34" charset="-120"/>
            </a:endParaRPr>
          </a:p>
        </p:txBody>
      </p:sp>
      <p:sp>
        <p:nvSpPr>
          <p:cNvPr id="103" name="Footer"/>
          <p:cNvSpPr/>
          <p:nvPr/>
        </p:nvSpPr>
        <p:spPr>
          <a:xfrm>
            <a:off x="506730" y="5137150"/>
            <a:ext cx="10972800" cy="274320"/>
          </a:xfrm>
          <a:prstGeom prst="rect">
            <a:avLst/>
          </a:prstGeom>
          <a:noFill/>
          <a:ln/>
        </p:spPr>
        <p:txBody>
          <a:bodyPr wrap="square" lIns="0" tIns="0" rIns="0" bIns="0" rtlCol="0" anchor="ctr"/>
          <a:lstStyle/>
          <a:p>
            <a:pPr algn="ctr"/>
            <a:r>
              <a:rPr lang="en-US" sz="1100" dirty="0">
                <a:solidFill>
                  <a:srgbClr val="06B6D4"/>
                </a:solidFill>
                <a:latin typeface="Calibri" pitchFamily="34" charset="0"/>
              </a:rPr>
              <a:t>Azure Web Application Security Design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548640" y="365760"/>
            <a:ext cx="10972800" cy="274320"/>
          </a:xfrm>
          <a:prstGeom prst="rect">
            <a:avLst/>
          </a:prstGeom>
          <a:noFill/>
          <a:ln/>
        </p:spPr>
        <p:txBody>
          <a:bodyPr wrap="square" lIns="0" tIns="0" rIns="0" bIns="0" rtlCol="0" anchor="ctr"/>
          <a:lstStyle/>
          <a:p>
            <a:pPr marL="0" indent="0">
              <a:buNone/>
            </a:pPr>
            <a:r>
              <a:rPr lang="en-US" sz="1100" b="1" kern="0" spc="400" dirty="0">
                <a:solidFill>
                  <a:srgbClr val="06B6D4"/>
                </a:solidFill>
                <a:latin typeface="Calibri" pitchFamily="34" charset="0"/>
                <a:ea typeface="Calibri" pitchFamily="34" charset="-122"/>
                <a:cs typeface="Calibri" pitchFamily="34" charset="-120"/>
              </a:rPr>
              <a:t>AGENDA</a:t>
            </a:r>
            <a:endParaRPr lang="en-US" sz="1100" dirty="0"/>
          </a:p>
        </p:txBody>
      </p:sp>
      <p:sp>
        <p:nvSpPr>
          <p:cNvPr id="3" name="Text 1"/>
          <p:cNvSpPr/>
          <p:nvPr/>
        </p:nvSpPr>
        <p:spPr>
          <a:xfrm>
            <a:off x="548640" y="658368"/>
            <a:ext cx="10972800" cy="640080"/>
          </a:xfrm>
          <a:prstGeom prst="rect">
            <a:avLst/>
          </a:prstGeom>
          <a:noFill/>
          <a:ln/>
        </p:spPr>
        <p:txBody>
          <a:bodyPr wrap="square" lIns="0" tIns="0" rIns="0" bIns="0" rtlCol="0" anchor="ctr"/>
          <a:lstStyle/>
          <a:p>
            <a:pPr marL="0" indent="0">
              <a:buNone/>
            </a:pPr>
            <a:r>
              <a:rPr lang="en-US" sz="3000" b="1" dirty="0">
                <a:solidFill>
                  <a:srgbClr val="0F172A"/>
                </a:solidFill>
                <a:latin typeface="Calibri" pitchFamily="34" charset="0"/>
                <a:ea typeface="Calibri" pitchFamily="34" charset="-122"/>
                <a:cs typeface="Calibri" pitchFamily="34" charset="-120"/>
              </a:rPr>
              <a:t>What we'll cover</a:t>
            </a:r>
            <a:endParaRPr lang="en-US" sz="3000" dirty="0"/>
          </a:p>
        </p:txBody>
      </p:sp>
      <p:sp>
        <p:nvSpPr>
          <p:cNvPr id="4" name="Shape 2"/>
          <p:cNvSpPr/>
          <p:nvPr/>
        </p:nvSpPr>
        <p:spPr>
          <a:xfrm>
            <a:off x="640080" y="1508760"/>
            <a:ext cx="548640" cy="548640"/>
          </a:xfrm>
          <a:prstGeom prst="ellipse">
            <a:avLst/>
          </a:prstGeom>
          <a:solidFill>
            <a:srgbClr val="0F1729"/>
          </a:solidFill>
          <a:ln/>
        </p:spPr>
        <p:txBody>
          <a:bodyPr/>
          <a:lstStyle/>
          <a:p>
            <a:endParaRPr lang="en-US"/>
          </a:p>
        </p:txBody>
      </p:sp>
      <p:sp>
        <p:nvSpPr>
          <p:cNvPr id="5" name="Text 3"/>
          <p:cNvSpPr/>
          <p:nvPr/>
        </p:nvSpPr>
        <p:spPr>
          <a:xfrm>
            <a:off x="640080" y="1508760"/>
            <a:ext cx="548640" cy="548640"/>
          </a:xfrm>
          <a:prstGeom prst="rect">
            <a:avLst/>
          </a:prstGeom>
          <a:noFill/>
          <a:ln/>
        </p:spPr>
        <p:txBody>
          <a:bodyPr wrap="square" lIns="0" tIns="0" rIns="0" bIns="0" rtlCol="0" anchor="ctr"/>
          <a:lstStyle/>
          <a:p>
            <a:pPr marL="0" indent="0" algn="ctr">
              <a:buNone/>
            </a:pPr>
            <a:r>
              <a:rPr lang="en-US" sz="1400" b="1" dirty="0">
                <a:solidFill>
                  <a:srgbClr val="06B6D4"/>
                </a:solidFill>
                <a:latin typeface="Calibri" pitchFamily="34" charset="0"/>
                <a:ea typeface="Calibri" pitchFamily="34" charset="-122"/>
                <a:cs typeface="Calibri" pitchFamily="34" charset="-120"/>
              </a:rPr>
              <a:t>01</a:t>
            </a:r>
            <a:endParaRPr lang="en-US" sz="1400" dirty="0"/>
          </a:p>
        </p:txBody>
      </p:sp>
      <p:sp>
        <p:nvSpPr>
          <p:cNvPr id="6" name="Text 4"/>
          <p:cNvSpPr/>
          <p:nvPr/>
        </p:nvSpPr>
        <p:spPr>
          <a:xfrm>
            <a:off x="1417320" y="1463040"/>
            <a:ext cx="4572000" cy="365760"/>
          </a:xfrm>
          <a:prstGeom prst="rect">
            <a:avLst/>
          </a:prstGeom>
          <a:noFill/>
          <a:ln/>
        </p:spPr>
        <p:txBody>
          <a:bodyPr wrap="square" lIns="0" tIns="0" rIns="0" bIns="0" rtlCol="0" anchor="ctr"/>
          <a:lstStyle/>
          <a:p>
            <a:pPr marL="0" indent="0">
              <a:buNone/>
            </a:pPr>
            <a:r>
              <a:rPr lang="en-US" sz="1800" b="1" dirty="0">
                <a:solidFill>
                  <a:srgbClr val="0F172A"/>
                </a:solidFill>
                <a:latin typeface="Calibri" pitchFamily="34" charset="0"/>
                <a:ea typeface="Calibri" pitchFamily="34" charset="-122"/>
                <a:cs typeface="Calibri" pitchFamily="34" charset="-120"/>
              </a:rPr>
              <a:t>Risk landscape</a:t>
            </a:r>
            <a:endParaRPr lang="en-US" sz="1800" dirty="0"/>
          </a:p>
        </p:txBody>
      </p:sp>
      <p:sp>
        <p:nvSpPr>
          <p:cNvPr id="7" name="Text 5"/>
          <p:cNvSpPr/>
          <p:nvPr/>
        </p:nvSpPr>
        <p:spPr>
          <a:xfrm>
            <a:off x="1417320" y="1828800"/>
            <a:ext cx="6400800" cy="320040"/>
          </a:xfrm>
          <a:prstGeom prst="rect">
            <a:avLst/>
          </a:prstGeom>
          <a:noFill/>
          <a:ln/>
        </p:spPr>
        <p:txBody>
          <a:bodyPr wrap="square" lIns="0" tIns="0" rIns="0" bIns="0" rtlCol="0" anchor="ctr"/>
          <a:lstStyle/>
          <a:p>
            <a:pPr marL="0" indent="0">
              <a:buNone/>
            </a:pPr>
            <a:r>
              <a:rPr lang="en-US" sz="1300" dirty="0">
                <a:solidFill>
                  <a:srgbClr val="64748B"/>
                </a:solidFill>
                <a:latin typeface="Calibri" pitchFamily="34" charset="0"/>
                <a:ea typeface="Calibri" pitchFamily="34" charset="-122"/>
                <a:cs typeface="Calibri" pitchFamily="34" charset="-120"/>
              </a:rPr>
              <a:t>Six critical risk domains we must address.</a:t>
            </a:r>
            <a:endParaRPr lang="en-US" sz="1300" dirty="0"/>
          </a:p>
        </p:txBody>
      </p:sp>
      <p:sp>
        <p:nvSpPr>
          <p:cNvPr id="8" name="Shape 6"/>
          <p:cNvSpPr/>
          <p:nvPr/>
        </p:nvSpPr>
        <p:spPr>
          <a:xfrm>
            <a:off x="640080" y="2286000"/>
            <a:ext cx="548640" cy="548640"/>
          </a:xfrm>
          <a:prstGeom prst="ellipse">
            <a:avLst/>
          </a:prstGeom>
          <a:solidFill>
            <a:srgbClr val="0F1729"/>
          </a:solidFill>
          <a:ln/>
        </p:spPr>
        <p:txBody>
          <a:bodyPr/>
          <a:lstStyle/>
          <a:p>
            <a:endParaRPr lang="en-US"/>
          </a:p>
        </p:txBody>
      </p:sp>
      <p:sp>
        <p:nvSpPr>
          <p:cNvPr id="9" name="Text 7"/>
          <p:cNvSpPr/>
          <p:nvPr/>
        </p:nvSpPr>
        <p:spPr>
          <a:xfrm>
            <a:off x="640080" y="2286000"/>
            <a:ext cx="548640" cy="548640"/>
          </a:xfrm>
          <a:prstGeom prst="rect">
            <a:avLst/>
          </a:prstGeom>
          <a:noFill/>
          <a:ln/>
        </p:spPr>
        <p:txBody>
          <a:bodyPr wrap="square" lIns="0" tIns="0" rIns="0" bIns="0" rtlCol="0" anchor="ctr"/>
          <a:lstStyle/>
          <a:p>
            <a:pPr marL="0" indent="0" algn="ctr">
              <a:buNone/>
            </a:pPr>
            <a:r>
              <a:rPr lang="en-US" sz="1400" b="1" dirty="0">
                <a:solidFill>
                  <a:srgbClr val="06B6D4"/>
                </a:solidFill>
                <a:latin typeface="Calibri" pitchFamily="34" charset="0"/>
                <a:ea typeface="Calibri" pitchFamily="34" charset="-122"/>
                <a:cs typeface="Calibri" pitchFamily="34" charset="-120"/>
              </a:rPr>
              <a:t>02</a:t>
            </a:r>
            <a:endParaRPr lang="en-US" sz="1400" dirty="0"/>
          </a:p>
        </p:txBody>
      </p:sp>
      <p:sp>
        <p:nvSpPr>
          <p:cNvPr id="10" name="Text 8"/>
          <p:cNvSpPr/>
          <p:nvPr/>
        </p:nvSpPr>
        <p:spPr>
          <a:xfrm>
            <a:off x="1417320" y="2240280"/>
            <a:ext cx="4572000" cy="365760"/>
          </a:xfrm>
          <a:prstGeom prst="rect">
            <a:avLst/>
          </a:prstGeom>
          <a:noFill/>
          <a:ln/>
        </p:spPr>
        <p:txBody>
          <a:bodyPr wrap="square" lIns="0" tIns="0" rIns="0" bIns="0" rtlCol="0" anchor="ctr"/>
          <a:lstStyle/>
          <a:p>
            <a:pPr marL="0" indent="0">
              <a:buNone/>
            </a:pPr>
            <a:r>
              <a:rPr lang="en-US" sz="1800" b="1" dirty="0">
                <a:solidFill>
                  <a:srgbClr val="0F172A"/>
                </a:solidFill>
                <a:latin typeface="Calibri" pitchFamily="34" charset="0"/>
                <a:ea typeface="Calibri" pitchFamily="34" charset="-122"/>
                <a:cs typeface="Calibri" pitchFamily="34" charset="-120"/>
              </a:rPr>
              <a:t>Security architecture</a:t>
            </a:r>
            <a:endParaRPr lang="en-US" sz="1800" dirty="0"/>
          </a:p>
        </p:txBody>
      </p:sp>
      <p:sp>
        <p:nvSpPr>
          <p:cNvPr id="11" name="Text 9"/>
          <p:cNvSpPr/>
          <p:nvPr/>
        </p:nvSpPr>
        <p:spPr>
          <a:xfrm>
            <a:off x="1417320" y="2606040"/>
            <a:ext cx="6400800" cy="320040"/>
          </a:xfrm>
          <a:prstGeom prst="rect">
            <a:avLst/>
          </a:prstGeom>
          <a:noFill/>
          <a:ln/>
        </p:spPr>
        <p:txBody>
          <a:bodyPr wrap="square" lIns="0" tIns="0" rIns="0" bIns="0" rtlCol="0" anchor="ctr"/>
          <a:lstStyle/>
          <a:p>
            <a:pPr marL="0" indent="0">
              <a:buNone/>
            </a:pPr>
            <a:r>
              <a:rPr lang="en-US" sz="1300" dirty="0">
                <a:solidFill>
                  <a:srgbClr val="64748B"/>
                </a:solidFill>
                <a:latin typeface="Calibri" pitchFamily="34" charset="0"/>
                <a:ea typeface="Calibri" pitchFamily="34" charset="-122"/>
                <a:cs typeface="Calibri" pitchFamily="34" charset="-120"/>
              </a:rPr>
              <a:t>Azure control stack plus reference traffic flow.</a:t>
            </a:r>
            <a:endParaRPr lang="en-US" sz="1300" dirty="0"/>
          </a:p>
        </p:txBody>
      </p:sp>
      <p:sp>
        <p:nvSpPr>
          <p:cNvPr id="12" name="Shape 10"/>
          <p:cNvSpPr/>
          <p:nvPr/>
        </p:nvSpPr>
        <p:spPr>
          <a:xfrm>
            <a:off x="640080" y="3063240"/>
            <a:ext cx="548640" cy="548640"/>
          </a:xfrm>
          <a:prstGeom prst="ellipse">
            <a:avLst/>
          </a:prstGeom>
          <a:solidFill>
            <a:srgbClr val="0F1729"/>
          </a:solidFill>
          <a:ln/>
        </p:spPr>
        <p:txBody>
          <a:bodyPr/>
          <a:lstStyle/>
          <a:p>
            <a:endParaRPr lang="en-US"/>
          </a:p>
        </p:txBody>
      </p:sp>
      <p:sp>
        <p:nvSpPr>
          <p:cNvPr id="13" name="Text 11"/>
          <p:cNvSpPr/>
          <p:nvPr/>
        </p:nvSpPr>
        <p:spPr>
          <a:xfrm>
            <a:off x="640080" y="3063240"/>
            <a:ext cx="548640" cy="548640"/>
          </a:xfrm>
          <a:prstGeom prst="rect">
            <a:avLst/>
          </a:prstGeom>
          <a:noFill/>
          <a:ln/>
        </p:spPr>
        <p:txBody>
          <a:bodyPr wrap="square" lIns="0" tIns="0" rIns="0" bIns="0" rtlCol="0" anchor="ctr"/>
          <a:lstStyle/>
          <a:p>
            <a:pPr marL="0" indent="0" algn="ctr">
              <a:buNone/>
            </a:pPr>
            <a:r>
              <a:rPr lang="en-US" sz="1400" b="1" dirty="0">
                <a:solidFill>
                  <a:srgbClr val="06B6D4"/>
                </a:solidFill>
                <a:latin typeface="Calibri" pitchFamily="34" charset="0"/>
                <a:ea typeface="Calibri" pitchFamily="34" charset="-122"/>
                <a:cs typeface="Calibri" pitchFamily="34" charset="-120"/>
              </a:rPr>
              <a:t>03</a:t>
            </a:r>
            <a:endParaRPr lang="en-US" sz="1400" dirty="0"/>
          </a:p>
        </p:txBody>
      </p:sp>
      <p:sp>
        <p:nvSpPr>
          <p:cNvPr id="14" name="Text 12"/>
          <p:cNvSpPr/>
          <p:nvPr/>
        </p:nvSpPr>
        <p:spPr>
          <a:xfrm>
            <a:off x="1417320" y="3017520"/>
            <a:ext cx="4572000" cy="365760"/>
          </a:xfrm>
          <a:prstGeom prst="rect">
            <a:avLst/>
          </a:prstGeom>
          <a:noFill/>
          <a:ln/>
        </p:spPr>
        <p:txBody>
          <a:bodyPr wrap="square" lIns="0" tIns="0" rIns="0" bIns="0" rtlCol="0" anchor="ctr"/>
          <a:lstStyle/>
          <a:p>
            <a:pPr marL="0" indent="0">
              <a:buNone/>
            </a:pPr>
            <a:r>
              <a:rPr lang="en-US" sz="1800" b="1" dirty="0">
                <a:solidFill>
                  <a:srgbClr val="0F172A"/>
                </a:solidFill>
                <a:latin typeface="Calibri" pitchFamily="34" charset="0"/>
                <a:ea typeface="Calibri" pitchFamily="34" charset="-122"/>
                <a:cs typeface="Calibri" pitchFamily="34" charset="-120"/>
              </a:rPr>
              <a:t>Risk-by-risk plan</a:t>
            </a:r>
            <a:endParaRPr lang="en-US" sz="1800" dirty="0"/>
          </a:p>
        </p:txBody>
      </p:sp>
      <p:sp>
        <p:nvSpPr>
          <p:cNvPr id="15" name="Text 13"/>
          <p:cNvSpPr/>
          <p:nvPr/>
        </p:nvSpPr>
        <p:spPr>
          <a:xfrm>
            <a:off x="1417320" y="3383280"/>
            <a:ext cx="6400800" cy="320040"/>
          </a:xfrm>
          <a:prstGeom prst="rect">
            <a:avLst/>
          </a:prstGeom>
          <a:noFill/>
          <a:ln/>
        </p:spPr>
        <p:txBody>
          <a:bodyPr wrap="square" lIns="0" tIns="0" rIns="0" bIns="0" rtlCol="0" anchor="ctr"/>
          <a:lstStyle/>
          <a:p>
            <a:pPr marL="0" indent="0">
              <a:buNone/>
            </a:pPr>
            <a:r>
              <a:rPr lang="en-US" sz="1300" dirty="0">
                <a:solidFill>
                  <a:srgbClr val="64748B"/>
                </a:solidFill>
                <a:latin typeface="Calibri" pitchFamily="34" charset="0"/>
                <a:ea typeface="Calibri" pitchFamily="34" charset="-122"/>
                <a:cs typeface="Calibri" pitchFamily="34" charset="-120"/>
              </a:rPr>
              <a:t>Controls, Azure services, and implementation steps.</a:t>
            </a:r>
            <a:endParaRPr lang="en-US" sz="1300" dirty="0"/>
          </a:p>
        </p:txBody>
      </p:sp>
      <p:sp>
        <p:nvSpPr>
          <p:cNvPr id="16" name="Shape 14"/>
          <p:cNvSpPr/>
          <p:nvPr/>
        </p:nvSpPr>
        <p:spPr>
          <a:xfrm>
            <a:off x="640080" y="3840480"/>
            <a:ext cx="548640" cy="548640"/>
          </a:xfrm>
          <a:prstGeom prst="ellipse">
            <a:avLst/>
          </a:prstGeom>
          <a:solidFill>
            <a:srgbClr val="0F1729"/>
          </a:solidFill>
          <a:ln/>
        </p:spPr>
        <p:txBody>
          <a:bodyPr/>
          <a:lstStyle/>
          <a:p>
            <a:endParaRPr lang="en-US"/>
          </a:p>
        </p:txBody>
      </p:sp>
      <p:sp>
        <p:nvSpPr>
          <p:cNvPr id="17" name="Text 15"/>
          <p:cNvSpPr/>
          <p:nvPr/>
        </p:nvSpPr>
        <p:spPr>
          <a:xfrm>
            <a:off x="640080" y="3840480"/>
            <a:ext cx="548640" cy="548640"/>
          </a:xfrm>
          <a:prstGeom prst="rect">
            <a:avLst/>
          </a:prstGeom>
          <a:noFill/>
          <a:ln/>
        </p:spPr>
        <p:txBody>
          <a:bodyPr wrap="square" lIns="0" tIns="0" rIns="0" bIns="0" rtlCol="0" anchor="ctr"/>
          <a:lstStyle/>
          <a:p>
            <a:pPr marL="0" indent="0" algn="ctr">
              <a:buNone/>
            </a:pPr>
            <a:r>
              <a:rPr lang="en-US" sz="1400" b="1" dirty="0">
                <a:solidFill>
                  <a:srgbClr val="06B6D4"/>
                </a:solidFill>
                <a:latin typeface="Calibri" pitchFamily="34" charset="0"/>
                <a:ea typeface="Calibri" pitchFamily="34" charset="-122"/>
                <a:cs typeface="Calibri" pitchFamily="34" charset="-120"/>
              </a:rPr>
              <a:t>04</a:t>
            </a:r>
            <a:endParaRPr lang="en-US" sz="1400" dirty="0"/>
          </a:p>
        </p:txBody>
      </p:sp>
      <p:sp>
        <p:nvSpPr>
          <p:cNvPr id="18" name="Text 16"/>
          <p:cNvSpPr/>
          <p:nvPr/>
        </p:nvSpPr>
        <p:spPr>
          <a:xfrm>
            <a:off x="1417320" y="3794760"/>
            <a:ext cx="4572000" cy="365760"/>
          </a:xfrm>
          <a:prstGeom prst="rect">
            <a:avLst/>
          </a:prstGeom>
          <a:noFill/>
          <a:ln/>
        </p:spPr>
        <p:txBody>
          <a:bodyPr wrap="square" lIns="0" tIns="0" rIns="0" bIns="0" rtlCol="0" anchor="ctr"/>
          <a:lstStyle/>
          <a:p>
            <a:pPr marL="0" indent="0">
              <a:buNone/>
            </a:pPr>
            <a:r>
              <a:rPr lang="en-US" sz="1800" b="1" dirty="0">
                <a:solidFill>
                  <a:srgbClr val="0F172A"/>
                </a:solidFill>
                <a:latin typeface="Calibri" pitchFamily="34" charset="0"/>
                <a:ea typeface="Calibri" pitchFamily="34" charset="-122"/>
                <a:cs typeface="Calibri" pitchFamily="34" charset="-120"/>
              </a:rPr>
              <a:t>Implementation deep-dives</a:t>
            </a:r>
            <a:endParaRPr lang="en-US" sz="1800" dirty="0"/>
          </a:p>
        </p:txBody>
      </p:sp>
      <p:sp>
        <p:nvSpPr>
          <p:cNvPr id="19" name="Text 17"/>
          <p:cNvSpPr/>
          <p:nvPr/>
        </p:nvSpPr>
        <p:spPr>
          <a:xfrm>
            <a:off x="1417320" y="4160520"/>
            <a:ext cx="6400800" cy="320040"/>
          </a:xfrm>
          <a:prstGeom prst="rect">
            <a:avLst/>
          </a:prstGeom>
          <a:noFill/>
          <a:ln/>
        </p:spPr>
        <p:txBody>
          <a:bodyPr wrap="square" lIns="0" tIns="0" rIns="0" bIns="0" rtlCol="0" anchor="ctr"/>
          <a:lstStyle/>
          <a:p>
            <a:pPr marL="0" indent="0">
              <a:buNone/>
            </a:pPr>
            <a:r>
              <a:rPr lang="en-US" sz="1300" dirty="0">
                <a:solidFill>
                  <a:srgbClr val="64748B"/>
                </a:solidFill>
                <a:latin typeface="Calibri"/>
                <a:ea typeface="Calibri"/>
                <a:cs typeface="Calibri"/>
              </a:rPr>
              <a:t>Secret retrieval, DevSecOps pipeline, data-at-rest.</a:t>
            </a:r>
            <a:endParaRPr lang="en-US" sz="1300" dirty="0">
              <a:latin typeface="Calibri"/>
              <a:ea typeface="Calibri"/>
              <a:cs typeface="Calibri"/>
            </a:endParaRPr>
          </a:p>
        </p:txBody>
      </p:sp>
      <p:sp>
        <p:nvSpPr>
          <p:cNvPr id="20" name="Shape 18"/>
          <p:cNvSpPr/>
          <p:nvPr/>
        </p:nvSpPr>
        <p:spPr>
          <a:xfrm>
            <a:off x="640080" y="4617720"/>
            <a:ext cx="548640" cy="548640"/>
          </a:xfrm>
          <a:prstGeom prst="ellipse">
            <a:avLst/>
          </a:prstGeom>
          <a:solidFill>
            <a:srgbClr val="0F1729"/>
          </a:solidFill>
          <a:ln/>
        </p:spPr>
        <p:txBody>
          <a:bodyPr/>
          <a:lstStyle/>
          <a:p>
            <a:endParaRPr lang="en-US"/>
          </a:p>
        </p:txBody>
      </p:sp>
      <p:sp>
        <p:nvSpPr>
          <p:cNvPr id="21" name="Text 19"/>
          <p:cNvSpPr/>
          <p:nvPr/>
        </p:nvSpPr>
        <p:spPr>
          <a:xfrm>
            <a:off x="640080" y="4617720"/>
            <a:ext cx="548640" cy="548640"/>
          </a:xfrm>
          <a:prstGeom prst="rect">
            <a:avLst/>
          </a:prstGeom>
          <a:noFill/>
          <a:ln/>
        </p:spPr>
        <p:txBody>
          <a:bodyPr wrap="square" lIns="0" tIns="0" rIns="0" bIns="0" rtlCol="0" anchor="ctr"/>
          <a:lstStyle/>
          <a:p>
            <a:pPr marL="0" indent="0" algn="ctr">
              <a:buNone/>
            </a:pPr>
            <a:r>
              <a:rPr lang="en-US" sz="1400" b="1" dirty="0">
                <a:solidFill>
                  <a:srgbClr val="06B6D4"/>
                </a:solidFill>
                <a:latin typeface="Calibri" pitchFamily="34" charset="0"/>
                <a:ea typeface="Calibri" pitchFamily="34" charset="-122"/>
                <a:cs typeface="Calibri" pitchFamily="34" charset="-120"/>
              </a:rPr>
              <a:t>05</a:t>
            </a:r>
            <a:endParaRPr lang="en-US" sz="1400" dirty="0"/>
          </a:p>
        </p:txBody>
      </p:sp>
      <p:sp>
        <p:nvSpPr>
          <p:cNvPr id="22" name="Text 20"/>
          <p:cNvSpPr/>
          <p:nvPr/>
        </p:nvSpPr>
        <p:spPr>
          <a:xfrm>
            <a:off x="1417320" y="4572000"/>
            <a:ext cx="4572000" cy="365760"/>
          </a:xfrm>
          <a:prstGeom prst="rect">
            <a:avLst/>
          </a:prstGeom>
          <a:noFill/>
          <a:ln/>
        </p:spPr>
        <p:txBody>
          <a:bodyPr wrap="square" lIns="0" tIns="0" rIns="0" bIns="0" rtlCol="0" anchor="ctr"/>
          <a:lstStyle/>
          <a:p>
            <a:pPr marL="0" indent="0">
              <a:buNone/>
            </a:pPr>
            <a:r>
              <a:rPr lang="en-US" sz="1800" b="1" dirty="0">
                <a:solidFill>
                  <a:srgbClr val="0F172A"/>
                </a:solidFill>
                <a:latin typeface="Calibri" pitchFamily="34" charset="0"/>
                <a:ea typeface="Calibri" pitchFamily="34" charset="-122"/>
                <a:cs typeface="Calibri" pitchFamily="34" charset="-120"/>
              </a:rPr>
              <a:t>Framework alignment</a:t>
            </a:r>
            <a:endParaRPr lang="en-US" sz="1800" dirty="0"/>
          </a:p>
        </p:txBody>
      </p:sp>
      <p:sp>
        <p:nvSpPr>
          <p:cNvPr id="23" name="Text 21"/>
          <p:cNvSpPr/>
          <p:nvPr/>
        </p:nvSpPr>
        <p:spPr>
          <a:xfrm>
            <a:off x="1417320" y="4937760"/>
            <a:ext cx="6400800" cy="320040"/>
          </a:xfrm>
          <a:prstGeom prst="rect">
            <a:avLst/>
          </a:prstGeom>
          <a:noFill/>
          <a:ln/>
        </p:spPr>
        <p:txBody>
          <a:bodyPr wrap="square" lIns="0" tIns="0" rIns="0" bIns="0" rtlCol="0" anchor="ctr"/>
          <a:lstStyle/>
          <a:p>
            <a:pPr marL="0" indent="0">
              <a:buNone/>
            </a:pPr>
            <a:r>
              <a:rPr lang="en-US" sz="1300" dirty="0">
                <a:solidFill>
                  <a:srgbClr val="64748B"/>
                </a:solidFill>
                <a:latin typeface="Calibri" pitchFamily="34" charset="0"/>
                <a:ea typeface="Calibri" pitchFamily="34" charset="-122"/>
                <a:cs typeface="Calibri" pitchFamily="34" charset="-120"/>
              </a:rPr>
              <a:t>Mapping to OWASP, Zero Trust, CIS, NIST, ISO.</a:t>
            </a:r>
            <a:endParaRPr lang="en-US" sz="1300" dirty="0"/>
          </a:p>
        </p:txBody>
      </p:sp>
      <p:sp>
        <p:nvSpPr>
          <p:cNvPr id="24" name="Shape 22"/>
          <p:cNvSpPr/>
          <p:nvPr/>
        </p:nvSpPr>
        <p:spPr>
          <a:xfrm>
            <a:off x="640080" y="5394960"/>
            <a:ext cx="548640" cy="548640"/>
          </a:xfrm>
          <a:prstGeom prst="ellipse">
            <a:avLst/>
          </a:prstGeom>
          <a:solidFill>
            <a:srgbClr val="0F1729"/>
          </a:solidFill>
          <a:ln/>
        </p:spPr>
        <p:txBody>
          <a:bodyPr/>
          <a:lstStyle/>
          <a:p>
            <a:endParaRPr lang="en-US"/>
          </a:p>
        </p:txBody>
      </p:sp>
      <p:sp>
        <p:nvSpPr>
          <p:cNvPr id="25" name="Text 23"/>
          <p:cNvSpPr/>
          <p:nvPr/>
        </p:nvSpPr>
        <p:spPr>
          <a:xfrm>
            <a:off x="640080" y="5394960"/>
            <a:ext cx="548640" cy="548640"/>
          </a:xfrm>
          <a:prstGeom prst="rect">
            <a:avLst/>
          </a:prstGeom>
          <a:noFill/>
          <a:ln/>
        </p:spPr>
        <p:txBody>
          <a:bodyPr wrap="square" lIns="0" tIns="0" rIns="0" bIns="0" rtlCol="0" anchor="ctr"/>
          <a:lstStyle/>
          <a:p>
            <a:pPr marL="0" indent="0" algn="ctr">
              <a:buNone/>
            </a:pPr>
            <a:r>
              <a:rPr lang="en-US" sz="1400" b="1" dirty="0">
                <a:solidFill>
                  <a:srgbClr val="06B6D4"/>
                </a:solidFill>
                <a:latin typeface="Calibri" pitchFamily="34" charset="0"/>
                <a:ea typeface="Calibri" pitchFamily="34" charset="-122"/>
                <a:cs typeface="Calibri" pitchFamily="34" charset="-120"/>
              </a:rPr>
              <a:t>06</a:t>
            </a:r>
            <a:endParaRPr lang="en-US" sz="1400" dirty="0"/>
          </a:p>
        </p:txBody>
      </p:sp>
      <p:sp>
        <p:nvSpPr>
          <p:cNvPr id="26" name="Text 24"/>
          <p:cNvSpPr/>
          <p:nvPr/>
        </p:nvSpPr>
        <p:spPr>
          <a:xfrm>
            <a:off x="1417320" y="5349240"/>
            <a:ext cx="4572000" cy="365760"/>
          </a:xfrm>
          <a:prstGeom prst="rect">
            <a:avLst/>
          </a:prstGeom>
          <a:noFill/>
          <a:ln/>
        </p:spPr>
        <p:txBody>
          <a:bodyPr wrap="square" lIns="0" tIns="0" rIns="0" bIns="0" rtlCol="0" anchor="ctr"/>
          <a:lstStyle/>
          <a:p>
            <a:pPr marL="0" indent="0">
              <a:buNone/>
            </a:pPr>
            <a:r>
              <a:rPr lang="en-US" sz="1800" b="1" dirty="0">
                <a:solidFill>
                  <a:srgbClr val="0F172A"/>
                </a:solidFill>
                <a:latin typeface="Calibri" pitchFamily="34" charset="0"/>
                <a:ea typeface="Calibri" pitchFamily="34" charset="-122"/>
                <a:cs typeface="Calibri" pitchFamily="34" charset="-120"/>
              </a:rPr>
              <a:t>Recommended Azure stack</a:t>
            </a:r>
            <a:endParaRPr lang="en-US" sz="1800" dirty="0"/>
          </a:p>
        </p:txBody>
      </p:sp>
      <p:sp>
        <p:nvSpPr>
          <p:cNvPr id="27" name="Text 25"/>
          <p:cNvSpPr/>
          <p:nvPr/>
        </p:nvSpPr>
        <p:spPr>
          <a:xfrm>
            <a:off x="1417320" y="5715000"/>
            <a:ext cx="6400800" cy="320040"/>
          </a:xfrm>
          <a:prstGeom prst="rect">
            <a:avLst/>
          </a:prstGeom>
          <a:noFill/>
          <a:ln/>
        </p:spPr>
        <p:txBody>
          <a:bodyPr wrap="square" lIns="0" tIns="0" rIns="0" bIns="0" rtlCol="0" anchor="ctr"/>
          <a:lstStyle/>
          <a:p>
            <a:pPr marL="0" indent="0">
              <a:buNone/>
            </a:pPr>
            <a:r>
              <a:rPr lang="en-US" sz="1300" dirty="0">
                <a:solidFill>
                  <a:srgbClr val="64748B"/>
                </a:solidFill>
                <a:latin typeface="Calibri" pitchFamily="34" charset="0"/>
                <a:ea typeface="Calibri" pitchFamily="34" charset="-122"/>
                <a:cs typeface="Calibri" pitchFamily="34" charset="-120"/>
              </a:rPr>
              <a:t>Service-by-service summary for execution.</a:t>
            </a:r>
            <a:endParaRPr lang="en-US" sz="1300" dirty="0"/>
          </a:p>
        </p:txBody>
      </p:sp>
      <p:sp>
        <p:nvSpPr>
          <p:cNvPr id="28" name="Shape 26"/>
          <p:cNvSpPr/>
          <p:nvPr/>
        </p:nvSpPr>
        <p:spPr>
          <a:xfrm>
            <a:off x="8412480" y="1463040"/>
            <a:ext cx="3200400" cy="4663440"/>
          </a:xfrm>
          <a:prstGeom prst="rect">
            <a:avLst/>
          </a:prstGeom>
          <a:solidFill>
            <a:srgbClr val="0F1729"/>
          </a:solidFill>
          <a:ln/>
          <a:effectLst>
            <a:outerShdw blurRad="177800" dist="38100" dir="5400000" algn="bl" rotWithShape="0">
              <a:srgbClr val="0F172A">
                <a:alpha val="14000"/>
              </a:srgbClr>
            </a:outerShdw>
          </a:effectLst>
        </p:spPr>
        <p:txBody>
          <a:bodyPr/>
          <a:lstStyle/>
          <a:p>
            <a:endParaRPr lang="en-US"/>
          </a:p>
        </p:txBody>
      </p:sp>
      <p:sp>
        <p:nvSpPr>
          <p:cNvPr id="29" name="Text 27"/>
          <p:cNvSpPr/>
          <p:nvPr/>
        </p:nvSpPr>
        <p:spPr>
          <a:xfrm>
            <a:off x="8412480" y="1645920"/>
            <a:ext cx="3200400" cy="1463040"/>
          </a:xfrm>
          <a:prstGeom prst="rect">
            <a:avLst/>
          </a:prstGeom>
          <a:noFill/>
          <a:ln/>
        </p:spPr>
        <p:txBody>
          <a:bodyPr wrap="square" lIns="0" tIns="0" rIns="0" bIns="0" rtlCol="0" anchor="ctr"/>
          <a:lstStyle/>
          <a:p>
            <a:pPr marL="0" indent="0" algn="ctr">
              <a:buNone/>
            </a:pPr>
            <a:r>
              <a:rPr lang="en-US" sz="11000" b="1" dirty="0">
                <a:solidFill>
                  <a:srgbClr val="06B6D4"/>
                </a:solidFill>
                <a:latin typeface="Calibri" pitchFamily="34" charset="0"/>
                <a:ea typeface="Calibri" pitchFamily="34" charset="-122"/>
                <a:cs typeface="Calibri" pitchFamily="34" charset="-120"/>
              </a:rPr>
              <a:t>6</a:t>
            </a:r>
            <a:endParaRPr lang="en-US" sz="11000" dirty="0"/>
          </a:p>
        </p:txBody>
      </p:sp>
      <p:sp>
        <p:nvSpPr>
          <p:cNvPr id="30" name="Text 28"/>
          <p:cNvSpPr/>
          <p:nvPr/>
        </p:nvSpPr>
        <p:spPr>
          <a:xfrm>
            <a:off x="8412480" y="3108960"/>
            <a:ext cx="3200400" cy="365760"/>
          </a:xfrm>
          <a:prstGeom prst="rect">
            <a:avLst/>
          </a:prstGeom>
          <a:noFill/>
          <a:ln/>
        </p:spPr>
        <p:txBody>
          <a:bodyPr wrap="square" lIns="0" tIns="0" rIns="0" bIns="0" rtlCol="0" anchor="ctr"/>
          <a:lstStyle/>
          <a:p>
            <a:pPr marL="0" indent="0" algn="ctr">
              <a:buNone/>
            </a:pPr>
            <a:r>
              <a:rPr lang="en-US" sz="1100" b="1" kern="0" spc="400" dirty="0">
                <a:solidFill>
                  <a:srgbClr val="FFFFFF"/>
                </a:solidFill>
                <a:latin typeface="Calibri" pitchFamily="34" charset="0"/>
                <a:ea typeface="Calibri" pitchFamily="34" charset="-122"/>
                <a:cs typeface="Calibri" pitchFamily="34" charset="-120"/>
              </a:rPr>
              <a:t>CRITICAL RISK DOMAINS</a:t>
            </a:r>
            <a:endParaRPr lang="en-US" sz="1100" dirty="0"/>
          </a:p>
        </p:txBody>
      </p:sp>
      <p:sp>
        <p:nvSpPr>
          <p:cNvPr id="31" name="Text 29"/>
          <p:cNvSpPr/>
          <p:nvPr/>
        </p:nvSpPr>
        <p:spPr>
          <a:xfrm>
            <a:off x="8595360" y="3657600"/>
            <a:ext cx="2834640" cy="914400"/>
          </a:xfrm>
          <a:prstGeom prst="rect">
            <a:avLst/>
          </a:prstGeom>
          <a:noFill/>
          <a:ln/>
        </p:spPr>
        <p:txBody>
          <a:bodyPr wrap="square" lIns="0" tIns="0" rIns="0" bIns="0" rtlCol="0" anchor="ctr"/>
          <a:lstStyle/>
          <a:p>
            <a:pPr marL="0" indent="0" algn="ctr">
              <a:buNone/>
            </a:pPr>
            <a:r>
              <a:rPr lang="en-US" sz="1300" i="1" dirty="0">
                <a:solidFill>
                  <a:srgbClr val="CADCFC"/>
                </a:solidFill>
                <a:latin typeface="Calibri" pitchFamily="34" charset="0"/>
                <a:ea typeface="Calibri" pitchFamily="34" charset="-122"/>
                <a:cs typeface="Calibri" pitchFamily="34" charset="-120"/>
              </a:rPr>
              <a:t>Edge · Secrets · Uploads · DDoS · Access · Detection</a:t>
            </a:r>
            <a:endParaRPr lang="en-US" sz="1300" dirty="0"/>
          </a:p>
        </p:txBody>
      </p:sp>
      <p:sp>
        <p:nvSpPr>
          <p:cNvPr id="32" name="Text 30"/>
          <p:cNvSpPr/>
          <p:nvPr/>
        </p:nvSpPr>
        <p:spPr>
          <a:xfrm>
            <a:off x="8595360" y="4846320"/>
            <a:ext cx="2834640" cy="1097280"/>
          </a:xfrm>
          <a:prstGeom prst="rect">
            <a:avLst/>
          </a:prstGeom>
          <a:noFill/>
          <a:ln/>
        </p:spPr>
        <p:txBody>
          <a:bodyPr wrap="square" lIns="0" tIns="0" rIns="0" bIns="0" rtlCol="0" anchor="ctr"/>
          <a:lstStyle/>
          <a:p>
            <a:pPr marL="0" indent="0" algn="ctr">
              <a:buNone/>
            </a:pPr>
            <a:r>
              <a:rPr lang="en-US" sz="1100" dirty="0">
                <a:solidFill>
                  <a:srgbClr val="CADCFC"/>
                </a:solidFill>
                <a:latin typeface="Calibri" pitchFamily="34" charset="0"/>
                <a:ea typeface="Calibri" pitchFamily="34" charset="-122"/>
                <a:cs typeface="Calibri" pitchFamily="34" charset="-120"/>
              </a:rPr>
              <a:t>Each domain is addressed with explicit Azure controls and step-by-step implementation guidance.</a:t>
            </a:r>
            <a:endParaRPr lang="en-US" sz="1100" dirty="0"/>
          </a:p>
        </p:txBody>
      </p:sp>
      <p:sp>
        <p:nvSpPr>
          <p:cNvPr id="33" name="Text 31"/>
          <p:cNvSpPr/>
          <p:nvPr/>
        </p:nvSpPr>
        <p:spPr>
          <a:xfrm>
            <a:off x="548640" y="6473952"/>
            <a:ext cx="7315200" cy="274320"/>
          </a:xfrm>
          <a:prstGeom prst="rect">
            <a:avLst/>
          </a:prstGeom>
          <a:noFill/>
          <a:ln/>
        </p:spPr>
        <p:txBody>
          <a:bodyPr wrap="square" lIns="0" tIns="0" rIns="0" bIns="0" rtlCol="0" anchor="ctr"/>
          <a:lstStyle/>
          <a:p>
            <a:pPr marL="0" indent="0">
              <a:buNone/>
            </a:pPr>
            <a:r>
              <a:rPr lang="en-US" sz="900" dirty="0">
                <a:solidFill>
                  <a:srgbClr val="94A3B8"/>
                </a:solidFill>
                <a:latin typeface="Calibri" pitchFamily="34" charset="0"/>
                <a:ea typeface="Calibri" pitchFamily="34" charset="-122"/>
                <a:cs typeface="Calibri" pitchFamily="34" charset="-120"/>
              </a:rPr>
              <a:t>Azure Web Application Security Design</a:t>
            </a:r>
            <a:endParaRPr lang="en-US" sz="900" dirty="0"/>
          </a:p>
        </p:txBody>
      </p:sp>
      <p:sp>
        <p:nvSpPr>
          <p:cNvPr id="34" name="Text 32"/>
          <p:cNvSpPr/>
          <p:nvPr/>
        </p:nvSpPr>
        <p:spPr>
          <a:xfrm>
            <a:off x="7985455" y="6473952"/>
            <a:ext cx="3657600" cy="274320"/>
          </a:xfrm>
          <a:prstGeom prst="rect">
            <a:avLst/>
          </a:prstGeom>
          <a:noFill/>
          <a:ln/>
        </p:spPr>
        <p:txBody>
          <a:bodyPr wrap="square" lIns="0" tIns="0" rIns="0" bIns="0"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02</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548640" y="365760"/>
            <a:ext cx="10972800" cy="274320"/>
          </a:xfrm>
          <a:prstGeom prst="rect">
            <a:avLst/>
          </a:prstGeom>
          <a:noFill/>
          <a:ln/>
        </p:spPr>
        <p:txBody>
          <a:bodyPr wrap="square" lIns="0" tIns="0" rIns="0" bIns="0" rtlCol="0" anchor="ctr"/>
          <a:lstStyle/>
          <a:p>
            <a:pPr marL="0" indent="0">
              <a:buNone/>
            </a:pPr>
            <a:r>
              <a:rPr lang="en-US" sz="1100" b="1" kern="0" spc="400" dirty="0">
                <a:solidFill>
                  <a:srgbClr val="06B6D4"/>
                </a:solidFill>
                <a:latin typeface="Calibri" pitchFamily="34" charset="0"/>
                <a:ea typeface="Calibri" pitchFamily="34" charset="-122"/>
                <a:cs typeface="Calibri" pitchFamily="34" charset="-120"/>
              </a:rPr>
              <a:t>THREAT MODEL</a:t>
            </a:r>
            <a:endParaRPr lang="en-US" sz="1100" dirty="0"/>
          </a:p>
        </p:txBody>
      </p:sp>
      <p:sp>
        <p:nvSpPr>
          <p:cNvPr id="3" name="Text 1"/>
          <p:cNvSpPr/>
          <p:nvPr/>
        </p:nvSpPr>
        <p:spPr>
          <a:xfrm>
            <a:off x="548640" y="658368"/>
            <a:ext cx="10972800" cy="640080"/>
          </a:xfrm>
          <a:prstGeom prst="rect">
            <a:avLst/>
          </a:prstGeom>
          <a:noFill/>
          <a:ln/>
        </p:spPr>
        <p:txBody>
          <a:bodyPr wrap="square" lIns="0" tIns="0" rIns="0" bIns="0" rtlCol="0" anchor="ctr"/>
          <a:lstStyle/>
          <a:p>
            <a:pPr marL="0" indent="0">
              <a:buNone/>
            </a:pPr>
            <a:r>
              <a:rPr lang="en-US" sz="3000" b="1" dirty="0">
                <a:solidFill>
                  <a:srgbClr val="0F172A"/>
                </a:solidFill>
                <a:latin typeface="Calibri" pitchFamily="34" charset="0"/>
                <a:ea typeface="Calibri" pitchFamily="34" charset="-122"/>
                <a:cs typeface="Calibri" pitchFamily="34" charset="-120"/>
              </a:rPr>
              <a:t>The six risk domains</a:t>
            </a:r>
            <a:endParaRPr lang="en-US" sz="3000" dirty="0"/>
          </a:p>
        </p:txBody>
      </p:sp>
      <p:sp>
        <p:nvSpPr>
          <p:cNvPr id="4" name="Shape 2"/>
          <p:cNvSpPr/>
          <p:nvPr/>
        </p:nvSpPr>
        <p:spPr>
          <a:xfrm>
            <a:off x="548640" y="1463040"/>
            <a:ext cx="3703320" cy="2286000"/>
          </a:xfrm>
          <a:prstGeom prst="rect">
            <a:avLst/>
          </a:prstGeom>
          <a:solidFill>
            <a:srgbClr val="FFFFFF"/>
          </a:solidFill>
          <a:ln w="12700">
            <a:solidFill>
              <a:srgbClr val="E2E8F0"/>
            </a:solidFill>
            <a:prstDash val="solid"/>
          </a:ln>
          <a:effectLst>
            <a:outerShdw blurRad="127000" dist="25400" dir="5400000" algn="bl" rotWithShape="0">
              <a:srgbClr val="0F172A">
                <a:alpha val="10000"/>
              </a:srgbClr>
            </a:outerShdw>
          </a:effectLst>
        </p:spPr>
        <p:txBody>
          <a:bodyPr/>
          <a:lstStyle/>
          <a:p>
            <a:endParaRPr lang="en-US"/>
          </a:p>
        </p:txBody>
      </p:sp>
      <p:sp>
        <p:nvSpPr>
          <p:cNvPr id="5" name="Shape 3"/>
          <p:cNvSpPr/>
          <p:nvPr/>
        </p:nvSpPr>
        <p:spPr>
          <a:xfrm>
            <a:off x="777240" y="1691640"/>
            <a:ext cx="640080" cy="640080"/>
          </a:xfrm>
          <a:prstGeom prst="rect">
            <a:avLst/>
          </a:prstGeom>
          <a:solidFill>
            <a:srgbClr val="EF4444"/>
          </a:solidFill>
          <a:ln/>
        </p:spPr>
        <p:txBody>
          <a:bodyPr/>
          <a:lstStyle/>
          <a:p>
            <a:endParaRPr lang="en-US"/>
          </a:p>
        </p:txBody>
      </p:sp>
      <p:pic>
        <p:nvPicPr>
          <p:cNvPr id="6" name="Image 0" descr="preencoded.png"/>
          <p:cNvPicPr>
            <a:picLocks noChangeAspect="1"/>
          </p:cNvPicPr>
          <p:nvPr/>
        </p:nvPicPr>
        <p:blipFill>
          <a:blip r:embed="rId3"/>
          <a:stretch>
            <a:fillRect/>
          </a:stretch>
        </p:blipFill>
        <p:spPr>
          <a:xfrm>
            <a:off x="914400" y="1828800"/>
            <a:ext cx="365760" cy="365760"/>
          </a:xfrm>
          <a:prstGeom prst="rect">
            <a:avLst/>
          </a:prstGeom>
        </p:spPr>
      </p:pic>
      <p:sp>
        <p:nvSpPr>
          <p:cNvPr id="7" name="Text 4"/>
          <p:cNvSpPr/>
          <p:nvPr/>
        </p:nvSpPr>
        <p:spPr>
          <a:xfrm>
            <a:off x="3337560" y="1645920"/>
            <a:ext cx="731520" cy="457200"/>
          </a:xfrm>
          <a:prstGeom prst="rect">
            <a:avLst/>
          </a:prstGeom>
          <a:noFill/>
          <a:ln/>
        </p:spPr>
        <p:txBody>
          <a:bodyPr wrap="square" lIns="0" tIns="0" rIns="0" bIns="0" rtlCol="0" anchor="ctr"/>
          <a:lstStyle/>
          <a:p>
            <a:pPr marL="0" indent="0" algn="r">
              <a:buNone/>
            </a:pPr>
            <a:r>
              <a:rPr lang="en-US" sz="2600" b="1" dirty="0">
                <a:solidFill>
                  <a:srgbClr val="E2E8F0"/>
                </a:solidFill>
                <a:latin typeface="Calibri" pitchFamily="34" charset="0"/>
                <a:ea typeface="Calibri" pitchFamily="34" charset="-122"/>
                <a:cs typeface="Calibri" pitchFamily="34" charset="-120"/>
              </a:rPr>
              <a:t>01</a:t>
            </a:r>
            <a:endParaRPr lang="en-US" sz="2600" dirty="0"/>
          </a:p>
        </p:txBody>
      </p:sp>
      <p:sp>
        <p:nvSpPr>
          <p:cNvPr id="8" name="Text 5"/>
          <p:cNvSpPr/>
          <p:nvPr/>
        </p:nvSpPr>
        <p:spPr>
          <a:xfrm>
            <a:off x="777240" y="2468880"/>
            <a:ext cx="3246120" cy="548640"/>
          </a:xfrm>
          <a:prstGeom prst="rect">
            <a:avLst/>
          </a:prstGeom>
          <a:noFill/>
          <a:ln/>
        </p:spPr>
        <p:txBody>
          <a:bodyPr wrap="square" lIns="0" tIns="0" rIns="0" bIns="0" rtlCol="0" anchor="ctr"/>
          <a:lstStyle/>
          <a:p>
            <a:pPr marL="0" indent="0">
              <a:buNone/>
            </a:pPr>
            <a:r>
              <a:rPr lang="en-US" sz="1600" b="1" dirty="0">
                <a:solidFill>
                  <a:srgbClr val="0F172A"/>
                </a:solidFill>
                <a:latin typeface="Calibri" pitchFamily="34" charset="0"/>
                <a:ea typeface="Calibri" pitchFamily="34" charset="-122"/>
                <a:cs typeface="Calibri" pitchFamily="34" charset="-120"/>
              </a:rPr>
              <a:t>Application &amp; network attacks</a:t>
            </a:r>
            <a:endParaRPr lang="en-US" sz="1600" dirty="0"/>
          </a:p>
        </p:txBody>
      </p:sp>
      <p:sp>
        <p:nvSpPr>
          <p:cNvPr id="9" name="Text 6"/>
          <p:cNvSpPr/>
          <p:nvPr/>
        </p:nvSpPr>
        <p:spPr>
          <a:xfrm>
            <a:off x="777240" y="3017520"/>
            <a:ext cx="3246120" cy="640080"/>
          </a:xfrm>
          <a:prstGeom prst="rect">
            <a:avLst/>
          </a:prstGeom>
          <a:noFill/>
          <a:ln/>
        </p:spPr>
        <p:txBody>
          <a:bodyPr wrap="square" lIns="0" tIns="0" rIns="0" bIns="0" rtlCol="0" anchor="ctr"/>
          <a:lstStyle/>
          <a:p>
            <a:pPr marL="0" indent="0">
              <a:buNone/>
            </a:pPr>
            <a:r>
              <a:rPr lang="en-US" sz="1200" dirty="0">
                <a:solidFill>
                  <a:srgbClr val="64748B"/>
                </a:solidFill>
                <a:latin typeface="Calibri" pitchFamily="34" charset="0"/>
                <a:ea typeface="Calibri" pitchFamily="34" charset="-122"/>
                <a:cs typeface="Calibri" pitchFamily="34" charset="-120"/>
              </a:rPr>
              <a:t>OWASP Top 10, SQLi, XSS, RCE, Layer-7 floods, malicious bots.</a:t>
            </a:r>
            <a:endParaRPr lang="en-US" sz="1200" dirty="0"/>
          </a:p>
        </p:txBody>
      </p:sp>
      <p:sp>
        <p:nvSpPr>
          <p:cNvPr id="10" name="Shape 7"/>
          <p:cNvSpPr/>
          <p:nvPr/>
        </p:nvSpPr>
        <p:spPr>
          <a:xfrm>
            <a:off x="4389120" y="1463040"/>
            <a:ext cx="3703320" cy="2286000"/>
          </a:xfrm>
          <a:prstGeom prst="rect">
            <a:avLst/>
          </a:prstGeom>
          <a:solidFill>
            <a:srgbClr val="FFFFFF"/>
          </a:solidFill>
          <a:ln w="12700">
            <a:solidFill>
              <a:srgbClr val="E2E8F0"/>
            </a:solidFill>
            <a:prstDash val="solid"/>
          </a:ln>
          <a:effectLst>
            <a:outerShdw blurRad="127000" dist="25400" dir="5400000" algn="bl" rotWithShape="0">
              <a:srgbClr val="0F172A">
                <a:alpha val="10000"/>
              </a:srgbClr>
            </a:outerShdw>
          </a:effectLst>
        </p:spPr>
        <p:txBody>
          <a:bodyPr/>
          <a:lstStyle/>
          <a:p>
            <a:endParaRPr lang="en-US"/>
          </a:p>
        </p:txBody>
      </p:sp>
      <p:sp>
        <p:nvSpPr>
          <p:cNvPr id="11" name="Shape 8"/>
          <p:cNvSpPr/>
          <p:nvPr/>
        </p:nvSpPr>
        <p:spPr>
          <a:xfrm>
            <a:off x="4617720" y="1691640"/>
            <a:ext cx="640080" cy="640080"/>
          </a:xfrm>
          <a:prstGeom prst="rect">
            <a:avLst/>
          </a:prstGeom>
          <a:solidFill>
            <a:srgbClr val="EF4444"/>
          </a:solidFill>
          <a:ln/>
        </p:spPr>
        <p:txBody>
          <a:bodyPr/>
          <a:lstStyle/>
          <a:p>
            <a:endParaRPr lang="en-US"/>
          </a:p>
        </p:txBody>
      </p:sp>
      <p:pic>
        <p:nvPicPr>
          <p:cNvPr id="12" name="Image 1" descr="preencoded.png"/>
          <p:cNvPicPr>
            <a:picLocks noChangeAspect="1"/>
          </p:cNvPicPr>
          <p:nvPr/>
        </p:nvPicPr>
        <p:blipFill>
          <a:blip r:embed="rId4"/>
          <a:stretch>
            <a:fillRect/>
          </a:stretch>
        </p:blipFill>
        <p:spPr>
          <a:xfrm>
            <a:off x="4754880" y="1828800"/>
            <a:ext cx="365760" cy="365760"/>
          </a:xfrm>
          <a:prstGeom prst="rect">
            <a:avLst/>
          </a:prstGeom>
        </p:spPr>
      </p:pic>
      <p:sp>
        <p:nvSpPr>
          <p:cNvPr id="13" name="Text 9"/>
          <p:cNvSpPr/>
          <p:nvPr/>
        </p:nvSpPr>
        <p:spPr>
          <a:xfrm>
            <a:off x="7178040" y="1645920"/>
            <a:ext cx="731520" cy="457200"/>
          </a:xfrm>
          <a:prstGeom prst="rect">
            <a:avLst/>
          </a:prstGeom>
          <a:noFill/>
          <a:ln/>
        </p:spPr>
        <p:txBody>
          <a:bodyPr wrap="square" lIns="0" tIns="0" rIns="0" bIns="0" rtlCol="0" anchor="ctr"/>
          <a:lstStyle/>
          <a:p>
            <a:pPr marL="0" indent="0" algn="r">
              <a:buNone/>
            </a:pPr>
            <a:r>
              <a:rPr lang="en-US" sz="2600" b="1" dirty="0">
                <a:solidFill>
                  <a:srgbClr val="E2E8F0"/>
                </a:solidFill>
                <a:latin typeface="Calibri" pitchFamily="34" charset="0"/>
                <a:ea typeface="Calibri" pitchFamily="34" charset="-122"/>
                <a:cs typeface="Calibri" pitchFamily="34" charset="-120"/>
              </a:rPr>
              <a:t>02</a:t>
            </a:r>
            <a:endParaRPr lang="en-US" sz="2600" dirty="0"/>
          </a:p>
        </p:txBody>
      </p:sp>
      <p:sp>
        <p:nvSpPr>
          <p:cNvPr id="14" name="Text 10"/>
          <p:cNvSpPr/>
          <p:nvPr/>
        </p:nvSpPr>
        <p:spPr>
          <a:xfrm>
            <a:off x="4617720" y="2468880"/>
            <a:ext cx="3246120" cy="548640"/>
          </a:xfrm>
          <a:prstGeom prst="rect">
            <a:avLst/>
          </a:prstGeom>
          <a:noFill/>
          <a:ln/>
        </p:spPr>
        <p:txBody>
          <a:bodyPr wrap="square" lIns="0" tIns="0" rIns="0" bIns="0" rtlCol="0" anchor="ctr"/>
          <a:lstStyle/>
          <a:p>
            <a:pPr marL="0" indent="0">
              <a:buNone/>
            </a:pPr>
            <a:r>
              <a:rPr lang="en-US" sz="1600" b="1" dirty="0">
                <a:solidFill>
                  <a:srgbClr val="0F172A"/>
                </a:solidFill>
                <a:latin typeface="Calibri" pitchFamily="34" charset="0"/>
                <a:ea typeface="Calibri" pitchFamily="34" charset="-122"/>
                <a:cs typeface="Calibri" pitchFamily="34" charset="-120"/>
              </a:rPr>
              <a:t>Secrets exposure</a:t>
            </a:r>
            <a:endParaRPr lang="en-US" sz="1600" dirty="0"/>
          </a:p>
        </p:txBody>
      </p:sp>
      <p:sp>
        <p:nvSpPr>
          <p:cNvPr id="15" name="Text 11"/>
          <p:cNvSpPr/>
          <p:nvPr/>
        </p:nvSpPr>
        <p:spPr>
          <a:xfrm>
            <a:off x="4617720" y="3017520"/>
            <a:ext cx="3246120" cy="640080"/>
          </a:xfrm>
          <a:prstGeom prst="rect">
            <a:avLst/>
          </a:prstGeom>
          <a:noFill/>
          <a:ln/>
        </p:spPr>
        <p:txBody>
          <a:bodyPr wrap="square" lIns="0" tIns="0" rIns="0" bIns="0" rtlCol="0" anchor="ctr"/>
          <a:lstStyle/>
          <a:p>
            <a:pPr marL="0" indent="0">
              <a:buNone/>
            </a:pPr>
            <a:r>
              <a:rPr lang="en-US" sz="1200" dirty="0">
                <a:solidFill>
                  <a:srgbClr val="64748B"/>
                </a:solidFill>
                <a:latin typeface="Calibri" pitchFamily="34" charset="0"/>
                <a:ea typeface="Calibri" pitchFamily="34" charset="-122"/>
                <a:cs typeface="Calibri" pitchFamily="34" charset="-120"/>
              </a:rPr>
              <a:t>Hardcoded keys, credential leakage, compromised repositories.</a:t>
            </a:r>
            <a:endParaRPr lang="en-US" sz="1200" dirty="0"/>
          </a:p>
        </p:txBody>
      </p:sp>
      <p:sp>
        <p:nvSpPr>
          <p:cNvPr id="16" name="Shape 12"/>
          <p:cNvSpPr/>
          <p:nvPr/>
        </p:nvSpPr>
        <p:spPr>
          <a:xfrm>
            <a:off x="8229600" y="1463040"/>
            <a:ext cx="3703320" cy="2286000"/>
          </a:xfrm>
          <a:prstGeom prst="rect">
            <a:avLst/>
          </a:prstGeom>
          <a:solidFill>
            <a:srgbClr val="FFFFFF"/>
          </a:solidFill>
          <a:ln w="12700">
            <a:solidFill>
              <a:srgbClr val="E2E8F0"/>
            </a:solidFill>
            <a:prstDash val="solid"/>
          </a:ln>
          <a:effectLst>
            <a:outerShdw blurRad="127000" dist="25400" dir="5400000" algn="bl" rotWithShape="0">
              <a:srgbClr val="0F172A">
                <a:alpha val="10000"/>
              </a:srgbClr>
            </a:outerShdw>
          </a:effectLst>
        </p:spPr>
        <p:txBody>
          <a:bodyPr/>
          <a:lstStyle/>
          <a:p>
            <a:endParaRPr lang="en-US"/>
          </a:p>
        </p:txBody>
      </p:sp>
      <p:sp>
        <p:nvSpPr>
          <p:cNvPr id="17" name="Shape 13"/>
          <p:cNvSpPr/>
          <p:nvPr/>
        </p:nvSpPr>
        <p:spPr>
          <a:xfrm>
            <a:off x="8458200" y="1691640"/>
            <a:ext cx="640080" cy="640080"/>
          </a:xfrm>
          <a:prstGeom prst="rect">
            <a:avLst/>
          </a:prstGeom>
          <a:solidFill>
            <a:srgbClr val="EF4444"/>
          </a:solidFill>
          <a:ln/>
        </p:spPr>
        <p:txBody>
          <a:bodyPr/>
          <a:lstStyle/>
          <a:p>
            <a:endParaRPr lang="en-US"/>
          </a:p>
        </p:txBody>
      </p:sp>
      <p:pic>
        <p:nvPicPr>
          <p:cNvPr id="18" name="Image 2" descr="preencoded.png"/>
          <p:cNvPicPr>
            <a:picLocks noChangeAspect="1"/>
          </p:cNvPicPr>
          <p:nvPr/>
        </p:nvPicPr>
        <p:blipFill>
          <a:blip r:embed="rId5"/>
          <a:stretch>
            <a:fillRect/>
          </a:stretch>
        </p:blipFill>
        <p:spPr>
          <a:xfrm>
            <a:off x="8595360" y="1828800"/>
            <a:ext cx="365760" cy="365760"/>
          </a:xfrm>
          <a:prstGeom prst="rect">
            <a:avLst/>
          </a:prstGeom>
        </p:spPr>
      </p:pic>
      <p:sp>
        <p:nvSpPr>
          <p:cNvPr id="19" name="Text 14"/>
          <p:cNvSpPr/>
          <p:nvPr/>
        </p:nvSpPr>
        <p:spPr>
          <a:xfrm>
            <a:off x="11018520" y="1645920"/>
            <a:ext cx="731520" cy="457200"/>
          </a:xfrm>
          <a:prstGeom prst="rect">
            <a:avLst/>
          </a:prstGeom>
          <a:noFill/>
          <a:ln/>
        </p:spPr>
        <p:txBody>
          <a:bodyPr wrap="square" lIns="0" tIns="0" rIns="0" bIns="0" rtlCol="0" anchor="ctr"/>
          <a:lstStyle/>
          <a:p>
            <a:pPr marL="0" indent="0" algn="r">
              <a:buNone/>
            </a:pPr>
            <a:r>
              <a:rPr lang="en-US" sz="2600" b="1" dirty="0">
                <a:solidFill>
                  <a:srgbClr val="E2E8F0"/>
                </a:solidFill>
                <a:latin typeface="Calibri" pitchFamily="34" charset="0"/>
                <a:ea typeface="Calibri" pitchFamily="34" charset="-122"/>
                <a:cs typeface="Calibri" pitchFamily="34" charset="-120"/>
              </a:rPr>
              <a:t>03</a:t>
            </a:r>
            <a:endParaRPr lang="en-US" sz="2600" dirty="0"/>
          </a:p>
        </p:txBody>
      </p:sp>
      <p:sp>
        <p:nvSpPr>
          <p:cNvPr id="20" name="Text 15"/>
          <p:cNvSpPr/>
          <p:nvPr/>
        </p:nvSpPr>
        <p:spPr>
          <a:xfrm>
            <a:off x="8458200" y="2468880"/>
            <a:ext cx="3246120" cy="548640"/>
          </a:xfrm>
          <a:prstGeom prst="rect">
            <a:avLst/>
          </a:prstGeom>
          <a:noFill/>
          <a:ln/>
        </p:spPr>
        <p:txBody>
          <a:bodyPr wrap="square" lIns="0" tIns="0" rIns="0" bIns="0" rtlCol="0" anchor="ctr"/>
          <a:lstStyle/>
          <a:p>
            <a:pPr marL="0" indent="0">
              <a:buNone/>
            </a:pPr>
            <a:r>
              <a:rPr lang="en-US" sz="1600" b="1" dirty="0">
                <a:solidFill>
                  <a:srgbClr val="0F172A"/>
                </a:solidFill>
                <a:latin typeface="Calibri" pitchFamily="34" charset="0"/>
                <a:ea typeface="Calibri" pitchFamily="34" charset="-122"/>
                <a:cs typeface="Calibri" pitchFamily="34" charset="-120"/>
              </a:rPr>
              <a:t>Insecure file uploads</a:t>
            </a:r>
            <a:endParaRPr lang="en-US" sz="1600" dirty="0"/>
          </a:p>
        </p:txBody>
      </p:sp>
      <p:sp>
        <p:nvSpPr>
          <p:cNvPr id="21" name="Text 16"/>
          <p:cNvSpPr/>
          <p:nvPr/>
        </p:nvSpPr>
        <p:spPr>
          <a:xfrm>
            <a:off x="8458200" y="3017520"/>
            <a:ext cx="3246120" cy="640080"/>
          </a:xfrm>
          <a:prstGeom prst="rect">
            <a:avLst/>
          </a:prstGeom>
          <a:noFill/>
          <a:ln/>
        </p:spPr>
        <p:txBody>
          <a:bodyPr wrap="square" lIns="0" tIns="0" rIns="0" bIns="0" rtlCol="0" anchor="ctr"/>
          <a:lstStyle/>
          <a:p>
            <a:pPr marL="0" indent="0">
              <a:buNone/>
            </a:pPr>
            <a:r>
              <a:rPr lang="en-US" sz="1200" dirty="0">
                <a:solidFill>
                  <a:srgbClr val="64748B"/>
                </a:solidFill>
                <a:latin typeface="Calibri" pitchFamily="34" charset="0"/>
                <a:ea typeface="Calibri" pitchFamily="34" charset="-122"/>
                <a:cs typeface="Calibri" pitchFamily="34" charset="-120"/>
              </a:rPr>
              <a:t>Malware, web shells, arbitrary execution, ZIP bombs.</a:t>
            </a:r>
            <a:endParaRPr lang="en-US" sz="1200" dirty="0"/>
          </a:p>
        </p:txBody>
      </p:sp>
      <p:sp>
        <p:nvSpPr>
          <p:cNvPr id="22" name="Shape 17"/>
          <p:cNvSpPr/>
          <p:nvPr/>
        </p:nvSpPr>
        <p:spPr>
          <a:xfrm>
            <a:off x="548640" y="3886200"/>
            <a:ext cx="3703320" cy="2286000"/>
          </a:xfrm>
          <a:prstGeom prst="rect">
            <a:avLst/>
          </a:prstGeom>
          <a:solidFill>
            <a:srgbClr val="FFFFFF"/>
          </a:solidFill>
          <a:ln w="12700">
            <a:solidFill>
              <a:srgbClr val="E2E8F0"/>
            </a:solidFill>
            <a:prstDash val="solid"/>
          </a:ln>
          <a:effectLst>
            <a:outerShdw blurRad="127000" dist="25400" dir="5400000" algn="bl" rotWithShape="0">
              <a:srgbClr val="0F172A">
                <a:alpha val="10000"/>
              </a:srgbClr>
            </a:outerShdw>
          </a:effectLst>
        </p:spPr>
        <p:txBody>
          <a:bodyPr/>
          <a:lstStyle/>
          <a:p>
            <a:endParaRPr lang="en-US"/>
          </a:p>
        </p:txBody>
      </p:sp>
      <p:sp>
        <p:nvSpPr>
          <p:cNvPr id="23" name="Shape 18"/>
          <p:cNvSpPr/>
          <p:nvPr/>
        </p:nvSpPr>
        <p:spPr>
          <a:xfrm>
            <a:off x="777240" y="4114800"/>
            <a:ext cx="640080" cy="640080"/>
          </a:xfrm>
          <a:prstGeom prst="rect">
            <a:avLst/>
          </a:prstGeom>
          <a:solidFill>
            <a:srgbClr val="EF4444"/>
          </a:solidFill>
          <a:ln/>
        </p:spPr>
        <p:txBody>
          <a:bodyPr/>
          <a:lstStyle/>
          <a:p>
            <a:endParaRPr lang="en-US"/>
          </a:p>
        </p:txBody>
      </p:sp>
      <p:pic>
        <p:nvPicPr>
          <p:cNvPr id="24" name="Image 3" descr="preencoded.png"/>
          <p:cNvPicPr>
            <a:picLocks noChangeAspect="1"/>
          </p:cNvPicPr>
          <p:nvPr/>
        </p:nvPicPr>
        <p:blipFill>
          <a:blip r:embed="rId6"/>
          <a:stretch>
            <a:fillRect/>
          </a:stretch>
        </p:blipFill>
        <p:spPr>
          <a:xfrm>
            <a:off x="914400" y="4251960"/>
            <a:ext cx="365760" cy="365760"/>
          </a:xfrm>
          <a:prstGeom prst="rect">
            <a:avLst/>
          </a:prstGeom>
        </p:spPr>
      </p:pic>
      <p:sp>
        <p:nvSpPr>
          <p:cNvPr id="25" name="Text 19"/>
          <p:cNvSpPr/>
          <p:nvPr/>
        </p:nvSpPr>
        <p:spPr>
          <a:xfrm>
            <a:off x="3337560" y="4069080"/>
            <a:ext cx="731520" cy="457200"/>
          </a:xfrm>
          <a:prstGeom prst="rect">
            <a:avLst/>
          </a:prstGeom>
          <a:noFill/>
          <a:ln/>
        </p:spPr>
        <p:txBody>
          <a:bodyPr wrap="square" lIns="0" tIns="0" rIns="0" bIns="0" rtlCol="0" anchor="ctr"/>
          <a:lstStyle/>
          <a:p>
            <a:pPr marL="0" indent="0" algn="r">
              <a:buNone/>
            </a:pPr>
            <a:r>
              <a:rPr lang="en-US" sz="2600" b="1" dirty="0">
                <a:solidFill>
                  <a:srgbClr val="E2E8F0"/>
                </a:solidFill>
                <a:latin typeface="Calibri" pitchFamily="34" charset="0"/>
                <a:ea typeface="Calibri" pitchFamily="34" charset="-122"/>
                <a:cs typeface="Calibri" pitchFamily="34" charset="-120"/>
              </a:rPr>
              <a:t>04</a:t>
            </a:r>
            <a:endParaRPr lang="en-US" sz="2600" dirty="0"/>
          </a:p>
        </p:txBody>
      </p:sp>
      <p:sp>
        <p:nvSpPr>
          <p:cNvPr id="26" name="Text 20"/>
          <p:cNvSpPr/>
          <p:nvPr/>
        </p:nvSpPr>
        <p:spPr>
          <a:xfrm>
            <a:off x="777240" y="4892040"/>
            <a:ext cx="3246120" cy="548640"/>
          </a:xfrm>
          <a:prstGeom prst="rect">
            <a:avLst/>
          </a:prstGeom>
          <a:noFill/>
          <a:ln/>
        </p:spPr>
        <p:txBody>
          <a:bodyPr wrap="square" lIns="0" tIns="0" rIns="0" bIns="0" rtlCol="0" anchor="ctr"/>
          <a:lstStyle/>
          <a:p>
            <a:pPr marL="0" indent="0">
              <a:buNone/>
            </a:pPr>
            <a:r>
              <a:rPr lang="en-US" sz="1600" b="1" dirty="0">
                <a:solidFill>
                  <a:srgbClr val="0F172A"/>
                </a:solidFill>
                <a:latin typeface="Calibri" pitchFamily="34" charset="0"/>
                <a:ea typeface="Calibri" pitchFamily="34" charset="-122"/>
                <a:cs typeface="Calibri" pitchFamily="34" charset="-120"/>
              </a:rPr>
              <a:t>DoS / DDoS attacks</a:t>
            </a:r>
            <a:endParaRPr lang="en-US" sz="1600" dirty="0"/>
          </a:p>
        </p:txBody>
      </p:sp>
      <p:sp>
        <p:nvSpPr>
          <p:cNvPr id="27" name="Text 21"/>
          <p:cNvSpPr/>
          <p:nvPr/>
        </p:nvSpPr>
        <p:spPr>
          <a:xfrm>
            <a:off x="777240" y="5440680"/>
            <a:ext cx="3246120" cy="640080"/>
          </a:xfrm>
          <a:prstGeom prst="rect">
            <a:avLst/>
          </a:prstGeom>
          <a:noFill/>
          <a:ln/>
        </p:spPr>
        <p:txBody>
          <a:bodyPr wrap="square" lIns="0" tIns="0" rIns="0" bIns="0" rtlCol="0" anchor="ctr"/>
          <a:lstStyle/>
          <a:p>
            <a:pPr marL="0" indent="0">
              <a:buNone/>
            </a:pPr>
            <a:r>
              <a:rPr lang="en-US" sz="1200" dirty="0">
                <a:solidFill>
                  <a:srgbClr val="64748B"/>
                </a:solidFill>
                <a:latin typeface="Calibri" pitchFamily="34" charset="0"/>
                <a:ea typeface="Calibri" pitchFamily="34" charset="-122"/>
                <a:cs typeface="Calibri" pitchFamily="34" charset="-120"/>
              </a:rPr>
              <a:t>Service outages, resource exhaustion, API abuse, HTTP floods.</a:t>
            </a:r>
            <a:endParaRPr lang="en-US" sz="1200" dirty="0"/>
          </a:p>
        </p:txBody>
      </p:sp>
      <p:sp>
        <p:nvSpPr>
          <p:cNvPr id="28" name="Shape 22"/>
          <p:cNvSpPr/>
          <p:nvPr/>
        </p:nvSpPr>
        <p:spPr>
          <a:xfrm>
            <a:off x="4389120" y="3886200"/>
            <a:ext cx="3703320" cy="2286000"/>
          </a:xfrm>
          <a:prstGeom prst="rect">
            <a:avLst/>
          </a:prstGeom>
          <a:solidFill>
            <a:srgbClr val="FFFFFF"/>
          </a:solidFill>
          <a:ln w="12700">
            <a:solidFill>
              <a:srgbClr val="E2E8F0"/>
            </a:solidFill>
            <a:prstDash val="solid"/>
          </a:ln>
          <a:effectLst>
            <a:outerShdw blurRad="127000" dist="25400" dir="5400000" algn="bl" rotWithShape="0">
              <a:srgbClr val="0F172A">
                <a:alpha val="10000"/>
              </a:srgbClr>
            </a:outerShdw>
          </a:effectLst>
        </p:spPr>
        <p:txBody>
          <a:bodyPr/>
          <a:lstStyle/>
          <a:p>
            <a:endParaRPr lang="en-US"/>
          </a:p>
        </p:txBody>
      </p:sp>
      <p:sp>
        <p:nvSpPr>
          <p:cNvPr id="29" name="Shape 23"/>
          <p:cNvSpPr/>
          <p:nvPr/>
        </p:nvSpPr>
        <p:spPr>
          <a:xfrm>
            <a:off x="4617720" y="4114800"/>
            <a:ext cx="640080" cy="640080"/>
          </a:xfrm>
          <a:prstGeom prst="rect">
            <a:avLst/>
          </a:prstGeom>
          <a:solidFill>
            <a:srgbClr val="EF4444"/>
          </a:solidFill>
          <a:ln/>
        </p:spPr>
        <p:txBody>
          <a:bodyPr/>
          <a:lstStyle/>
          <a:p>
            <a:endParaRPr lang="en-US"/>
          </a:p>
        </p:txBody>
      </p:sp>
      <p:pic>
        <p:nvPicPr>
          <p:cNvPr id="30" name="Image 4" descr="preencoded.png"/>
          <p:cNvPicPr>
            <a:picLocks noChangeAspect="1"/>
          </p:cNvPicPr>
          <p:nvPr/>
        </p:nvPicPr>
        <p:blipFill>
          <a:blip r:embed="rId7"/>
          <a:stretch>
            <a:fillRect/>
          </a:stretch>
        </p:blipFill>
        <p:spPr>
          <a:xfrm>
            <a:off x="4754880" y="4251960"/>
            <a:ext cx="365760" cy="365760"/>
          </a:xfrm>
          <a:prstGeom prst="rect">
            <a:avLst/>
          </a:prstGeom>
        </p:spPr>
      </p:pic>
      <p:sp>
        <p:nvSpPr>
          <p:cNvPr id="31" name="Text 24"/>
          <p:cNvSpPr/>
          <p:nvPr/>
        </p:nvSpPr>
        <p:spPr>
          <a:xfrm>
            <a:off x="7178040" y="4069080"/>
            <a:ext cx="731520" cy="457200"/>
          </a:xfrm>
          <a:prstGeom prst="rect">
            <a:avLst/>
          </a:prstGeom>
          <a:noFill/>
          <a:ln/>
        </p:spPr>
        <p:txBody>
          <a:bodyPr wrap="square" lIns="0" tIns="0" rIns="0" bIns="0" rtlCol="0" anchor="ctr"/>
          <a:lstStyle/>
          <a:p>
            <a:pPr marL="0" indent="0" algn="r">
              <a:buNone/>
            </a:pPr>
            <a:r>
              <a:rPr lang="en-US" sz="2600" b="1" dirty="0">
                <a:solidFill>
                  <a:srgbClr val="E2E8F0"/>
                </a:solidFill>
                <a:latin typeface="Calibri" pitchFamily="34" charset="0"/>
                <a:ea typeface="Calibri" pitchFamily="34" charset="-122"/>
                <a:cs typeface="Calibri" pitchFamily="34" charset="-120"/>
              </a:rPr>
              <a:t>05</a:t>
            </a:r>
            <a:endParaRPr lang="en-US" sz="2600" dirty="0"/>
          </a:p>
        </p:txBody>
      </p:sp>
      <p:sp>
        <p:nvSpPr>
          <p:cNvPr id="32" name="Text 25"/>
          <p:cNvSpPr/>
          <p:nvPr/>
        </p:nvSpPr>
        <p:spPr>
          <a:xfrm>
            <a:off x="4617720" y="4892040"/>
            <a:ext cx="3246120" cy="548640"/>
          </a:xfrm>
          <a:prstGeom prst="rect">
            <a:avLst/>
          </a:prstGeom>
          <a:noFill/>
          <a:ln/>
        </p:spPr>
        <p:txBody>
          <a:bodyPr wrap="square" lIns="0" tIns="0" rIns="0" bIns="0" rtlCol="0" anchor="ctr"/>
          <a:lstStyle/>
          <a:p>
            <a:pPr marL="0" indent="0">
              <a:buNone/>
            </a:pPr>
            <a:r>
              <a:rPr lang="en-US" sz="1600" b="1" dirty="0">
                <a:solidFill>
                  <a:srgbClr val="0F172A"/>
                </a:solidFill>
                <a:latin typeface="Calibri" pitchFamily="34" charset="0"/>
                <a:ea typeface="Calibri" pitchFamily="34" charset="-122"/>
                <a:cs typeface="Calibri" pitchFamily="34" charset="-120"/>
              </a:rPr>
              <a:t>Excessive privileged access</a:t>
            </a:r>
            <a:endParaRPr lang="en-US" sz="1600" dirty="0"/>
          </a:p>
        </p:txBody>
      </p:sp>
      <p:sp>
        <p:nvSpPr>
          <p:cNvPr id="33" name="Text 26"/>
          <p:cNvSpPr/>
          <p:nvPr/>
        </p:nvSpPr>
        <p:spPr>
          <a:xfrm>
            <a:off x="4617720" y="5440680"/>
            <a:ext cx="3246120" cy="640080"/>
          </a:xfrm>
          <a:prstGeom prst="rect">
            <a:avLst/>
          </a:prstGeom>
          <a:noFill/>
          <a:ln/>
        </p:spPr>
        <p:txBody>
          <a:bodyPr wrap="square" lIns="0" tIns="0" rIns="0" bIns="0" rtlCol="0" anchor="ctr"/>
          <a:lstStyle/>
          <a:p>
            <a:pPr marL="0" indent="0">
              <a:buNone/>
            </a:pPr>
            <a:r>
              <a:rPr lang="en-US" sz="1200" dirty="0">
                <a:solidFill>
                  <a:srgbClr val="64748B"/>
                </a:solidFill>
                <a:latin typeface="Calibri" pitchFamily="34" charset="0"/>
                <a:ea typeface="Calibri" pitchFamily="34" charset="-122"/>
                <a:cs typeface="Calibri" pitchFamily="34" charset="-120"/>
              </a:rPr>
              <a:t>Insider threats, privilege escalation, credential misuse.</a:t>
            </a:r>
            <a:endParaRPr lang="en-US" sz="1200" dirty="0"/>
          </a:p>
        </p:txBody>
      </p:sp>
      <p:sp>
        <p:nvSpPr>
          <p:cNvPr id="34" name="Shape 27"/>
          <p:cNvSpPr/>
          <p:nvPr/>
        </p:nvSpPr>
        <p:spPr>
          <a:xfrm>
            <a:off x="8229600" y="3886200"/>
            <a:ext cx="3703320" cy="2286000"/>
          </a:xfrm>
          <a:prstGeom prst="rect">
            <a:avLst/>
          </a:prstGeom>
          <a:solidFill>
            <a:srgbClr val="FFFFFF"/>
          </a:solidFill>
          <a:ln w="12700">
            <a:solidFill>
              <a:srgbClr val="E2E8F0"/>
            </a:solidFill>
            <a:prstDash val="solid"/>
          </a:ln>
          <a:effectLst>
            <a:outerShdw blurRad="127000" dist="25400" dir="5400000" algn="bl" rotWithShape="0">
              <a:srgbClr val="0F172A">
                <a:alpha val="10000"/>
              </a:srgbClr>
            </a:outerShdw>
          </a:effectLst>
        </p:spPr>
        <p:txBody>
          <a:bodyPr/>
          <a:lstStyle/>
          <a:p>
            <a:endParaRPr lang="en-US"/>
          </a:p>
        </p:txBody>
      </p:sp>
      <p:sp>
        <p:nvSpPr>
          <p:cNvPr id="35" name="Shape 28"/>
          <p:cNvSpPr/>
          <p:nvPr/>
        </p:nvSpPr>
        <p:spPr>
          <a:xfrm>
            <a:off x="8458200" y="4114800"/>
            <a:ext cx="640080" cy="640080"/>
          </a:xfrm>
          <a:prstGeom prst="rect">
            <a:avLst/>
          </a:prstGeom>
          <a:solidFill>
            <a:srgbClr val="EF4444"/>
          </a:solidFill>
          <a:ln/>
        </p:spPr>
        <p:txBody>
          <a:bodyPr/>
          <a:lstStyle/>
          <a:p>
            <a:endParaRPr lang="en-US"/>
          </a:p>
        </p:txBody>
      </p:sp>
      <p:pic>
        <p:nvPicPr>
          <p:cNvPr id="36" name="Image 5" descr="preencoded.png"/>
          <p:cNvPicPr>
            <a:picLocks noChangeAspect="1"/>
          </p:cNvPicPr>
          <p:nvPr/>
        </p:nvPicPr>
        <p:blipFill>
          <a:blip r:embed="rId8"/>
          <a:stretch>
            <a:fillRect/>
          </a:stretch>
        </p:blipFill>
        <p:spPr>
          <a:xfrm>
            <a:off x="8595360" y="4251960"/>
            <a:ext cx="365760" cy="365760"/>
          </a:xfrm>
          <a:prstGeom prst="rect">
            <a:avLst/>
          </a:prstGeom>
        </p:spPr>
      </p:pic>
      <p:sp>
        <p:nvSpPr>
          <p:cNvPr id="37" name="Text 29"/>
          <p:cNvSpPr/>
          <p:nvPr/>
        </p:nvSpPr>
        <p:spPr>
          <a:xfrm>
            <a:off x="11018520" y="4069080"/>
            <a:ext cx="731520" cy="457200"/>
          </a:xfrm>
          <a:prstGeom prst="rect">
            <a:avLst/>
          </a:prstGeom>
          <a:noFill/>
          <a:ln/>
        </p:spPr>
        <p:txBody>
          <a:bodyPr wrap="square" lIns="0" tIns="0" rIns="0" bIns="0" rtlCol="0" anchor="ctr"/>
          <a:lstStyle/>
          <a:p>
            <a:pPr marL="0" indent="0" algn="r">
              <a:buNone/>
            </a:pPr>
            <a:r>
              <a:rPr lang="en-US" sz="2600" b="1" dirty="0">
                <a:solidFill>
                  <a:srgbClr val="E2E8F0"/>
                </a:solidFill>
                <a:latin typeface="Calibri" pitchFamily="34" charset="0"/>
                <a:ea typeface="Calibri" pitchFamily="34" charset="-122"/>
                <a:cs typeface="Calibri" pitchFamily="34" charset="-120"/>
              </a:rPr>
              <a:t>06</a:t>
            </a:r>
            <a:endParaRPr lang="en-US" sz="2600" dirty="0"/>
          </a:p>
        </p:txBody>
      </p:sp>
      <p:sp>
        <p:nvSpPr>
          <p:cNvPr id="38" name="Text 30"/>
          <p:cNvSpPr/>
          <p:nvPr/>
        </p:nvSpPr>
        <p:spPr>
          <a:xfrm>
            <a:off x="8458200" y="4892040"/>
            <a:ext cx="3246120" cy="548640"/>
          </a:xfrm>
          <a:prstGeom prst="rect">
            <a:avLst/>
          </a:prstGeom>
          <a:noFill/>
          <a:ln/>
        </p:spPr>
        <p:txBody>
          <a:bodyPr wrap="square" lIns="0" tIns="0" rIns="0" bIns="0" rtlCol="0" anchor="ctr"/>
          <a:lstStyle/>
          <a:p>
            <a:pPr marL="0" indent="0">
              <a:buNone/>
            </a:pPr>
            <a:r>
              <a:rPr lang="en-US" sz="1600" b="1" dirty="0">
                <a:solidFill>
                  <a:srgbClr val="0F172A"/>
                </a:solidFill>
                <a:latin typeface="Calibri" pitchFamily="34" charset="0"/>
                <a:ea typeface="Calibri" pitchFamily="34" charset="-122"/>
                <a:cs typeface="Calibri" pitchFamily="34" charset="-120"/>
              </a:rPr>
              <a:t>Lack of detection &amp; response</a:t>
            </a:r>
            <a:endParaRPr lang="en-US" sz="1600" dirty="0"/>
          </a:p>
        </p:txBody>
      </p:sp>
      <p:sp>
        <p:nvSpPr>
          <p:cNvPr id="39" name="Text 31"/>
          <p:cNvSpPr/>
          <p:nvPr/>
        </p:nvSpPr>
        <p:spPr>
          <a:xfrm>
            <a:off x="8458200" y="5440680"/>
            <a:ext cx="3246120" cy="640080"/>
          </a:xfrm>
          <a:prstGeom prst="rect">
            <a:avLst/>
          </a:prstGeom>
          <a:noFill/>
          <a:ln/>
        </p:spPr>
        <p:txBody>
          <a:bodyPr wrap="square" lIns="0" tIns="0" rIns="0" bIns="0" rtlCol="0" anchor="ctr"/>
          <a:lstStyle/>
          <a:p>
            <a:pPr marL="0" indent="0">
              <a:buNone/>
            </a:pPr>
            <a:r>
              <a:rPr lang="en-US" sz="1200" dirty="0">
                <a:solidFill>
                  <a:srgbClr val="64748B"/>
                </a:solidFill>
                <a:latin typeface="Calibri" pitchFamily="34" charset="0"/>
                <a:ea typeface="Calibri" pitchFamily="34" charset="-122"/>
                <a:cs typeface="Calibri" pitchFamily="34" charset="-120"/>
              </a:rPr>
              <a:t>Delayed breach detection, no incident visibility, compliance gaps.</a:t>
            </a:r>
            <a:endParaRPr lang="en-US" sz="1200" dirty="0"/>
          </a:p>
        </p:txBody>
      </p:sp>
      <p:sp>
        <p:nvSpPr>
          <p:cNvPr id="40" name="Text 32"/>
          <p:cNvSpPr/>
          <p:nvPr/>
        </p:nvSpPr>
        <p:spPr>
          <a:xfrm>
            <a:off x="548640" y="6263640"/>
            <a:ext cx="10972800" cy="274320"/>
          </a:xfrm>
          <a:prstGeom prst="rect">
            <a:avLst/>
          </a:prstGeom>
          <a:noFill/>
          <a:ln/>
        </p:spPr>
        <p:txBody>
          <a:bodyPr wrap="square" lIns="0" tIns="0" rIns="0" bIns="0" rtlCol="0" anchor="ctr"/>
          <a:lstStyle/>
          <a:p>
            <a:pPr marL="0" indent="0">
              <a:buNone/>
            </a:pPr>
            <a:endParaRPr lang="en-US" sz="1200" dirty="0"/>
          </a:p>
        </p:txBody>
      </p:sp>
      <p:sp>
        <p:nvSpPr>
          <p:cNvPr id="41" name="Text 33"/>
          <p:cNvSpPr/>
          <p:nvPr/>
        </p:nvSpPr>
        <p:spPr>
          <a:xfrm>
            <a:off x="548640" y="6473952"/>
            <a:ext cx="7315200" cy="274320"/>
          </a:xfrm>
          <a:prstGeom prst="rect">
            <a:avLst/>
          </a:prstGeom>
          <a:noFill/>
          <a:ln/>
        </p:spPr>
        <p:txBody>
          <a:bodyPr wrap="square" lIns="0" tIns="0" rIns="0" bIns="0" rtlCol="0" anchor="ctr"/>
          <a:lstStyle/>
          <a:p>
            <a:pPr marL="0" indent="0">
              <a:buNone/>
            </a:pPr>
            <a:r>
              <a:rPr lang="en-US" sz="900" dirty="0">
                <a:solidFill>
                  <a:srgbClr val="94A3B8"/>
                </a:solidFill>
                <a:latin typeface="Calibri" pitchFamily="34" charset="0"/>
                <a:ea typeface="Calibri" pitchFamily="34" charset="-122"/>
                <a:cs typeface="Calibri" pitchFamily="34" charset="-120"/>
              </a:rPr>
              <a:t>Azure Web Application Security Design</a:t>
            </a:r>
            <a:endParaRPr lang="en-US" sz="900" dirty="0"/>
          </a:p>
        </p:txBody>
      </p:sp>
      <p:sp>
        <p:nvSpPr>
          <p:cNvPr id="42" name="Text 34"/>
          <p:cNvSpPr/>
          <p:nvPr/>
        </p:nvSpPr>
        <p:spPr>
          <a:xfrm>
            <a:off x="7985455" y="6473952"/>
            <a:ext cx="3657600" cy="274320"/>
          </a:xfrm>
          <a:prstGeom prst="rect">
            <a:avLst/>
          </a:prstGeom>
          <a:noFill/>
          <a:ln/>
        </p:spPr>
        <p:txBody>
          <a:bodyPr wrap="square" lIns="0" tIns="0" rIns="0" bIns="0"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03</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548640" y="365760"/>
            <a:ext cx="10972800" cy="274320"/>
          </a:xfrm>
          <a:prstGeom prst="rect">
            <a:avLst/>
          </a:prstGeom>
          <a:noFill/>
          <a:ln/>
        </p:spPr>
        <p:txBody>
          <a:bodyPr wrap="square" lIns="0" tIns="0" rIns="0" bIns="0" rtlCol="0" anchor="ctr"/>
          <a:lstStyle/>
          <a:p>
            <a:pPr marL="0" indent="0">
              <a:buNone/>
            </a:pPr>
            <a:r>
              <a:rPr lang="en-US" sz="1100" b="1" kern="0" spc="400" dirty="0">
                <a:solidFill>
                  <a:srgbClr val="06B6D4"/>
                </a:solidFill>
                <a:latin typeface="Calibri" pitchFamily="34" charset="0"/>
                <a:ea typeface="Calibri" pitchFamily="34" charset="-122"/>
                <a:cs typeface="Calibri" pitchFamily="34" charset="-120"/>
              </a:rPr>
              <a:t>SECURE ARCHITECTURE</a:t>
            </a:r>
            <a:endParaRPr lang="en-US" sz="1100" dirty="0"/>
          </a:p>
        </p:txBody>
      </p:sp>
      <p:sp>
        <p:nvSpPr>
          <p:cNvPr id="3" name="Text 1"/>
          <p:cNvSpPr/>
          <p:nvPr/>
        </p:nvSpPr>
        <p:spPr>
          <a:xfrm>
            <a:off x="548640" y="658368"/>
            <a:ext cx="10972800" cy="640080"/>
          </a:xfrm>
          <a:prstGeom prst="rect">
            <a:avLst/>
          </a:prstGeom>
          <a:noFill/>
          <a:ln/>
        </p:spPr>
        <p:txBody>
          <a:bodyPr wrap="square" lIns="0" tIns="0" rIns="0" bIns="0" rtlCol="0" anchor="ctr"/>
          <a:lstStyle/>
          <a:p>
            <a:pPr marL="0" indent="0">
              <a:buNone/>
            </a:pPr>
            <a:r>
              <a:rPr lang="en-US" sz="3000" b="1" dirty="0">
                <a:solidFill>
                  <a:srgbClr val="0F172A"/>
                </a:solidFill>
                <a:latin typeface="Calibri" pitchFamily="34" charset="0"/>
                <a:ea typeface="Calibri" pitchFamily="34" charset="-122"/>
                <a:cs typeface="Calibri" pitchFamily="34" charset="-120"/>
              </a:rPr>
              <a:t>Edge-to-data defense in depth</a:t>
            </a:r>
            <a:endParaRPr lang="en-US" sz="3000" dirty="0"/>
          </a:p>
        </p:txBody>
      </p:sp>
      <p:sp>
        <p:nvSpPr>
          <p:cNvPr id="4" name="Text 2"/>
          <p:cNvSpPr/>
          <p:nvPr/>
        </p:nvSpPr>
        <p:spPr>
          <a:xfrm>
            <a:off x="548640" y="1417320"/>
            <a:ext cx="11155680" cy="411480"/>
          </a:xfrm>
          <a:prstGeom prst="rect">
            <a:avLst/>
          </a:prstGeom>
          <a:noFill/>
          <a:ln/>
        </p:spPr>
        <p:txBody>
          <a:bodyPr wrap="square" lIns="0" tIns="0" rIns="0" bIns="0" rtlCol="0" anchor="ctr"/>
          <a:lstStyle/>
          <a:p>
            <a:pPr marL="0" indent="0">
              <a:buNone/>
            </a:pPr>
            <a:r>
              <a:rPr lang="en-US" sz="1300" i="1" dirty="0">
                <a:solidFill>
                  <a:srgbClr val="64748B"/>
                </a:solidFill>
                <a:latin typeface="Calibri"/>
                <a:ea typeface="Calibri"/>
                <a:cs typeface="Calibri"/>
              </a:rPr>
              <a:t>User traffic flows through layered security controls — identity bars the gate above, secrets feed the app below; monitoring, DevSecOps, and governance are always-on.</a:t>
            </a:r>
            <a:endParaRPr lang="en-US" sz="1300" dirty="0">
              <a:latin typeface="Calibri"/>
              <a:ea typeface="Calibri"/>
              <a:cs typeface="Calibri"/>
            </a:endParaRPr>
          </a:p>
        </p:txBody>
      </p:sp>
      <p:sp>
        <p:nvSpPr>
          <p:cNvPr id="5" name="Shape 3"/>
          <p:cNvSpPr/>
          <p:nvPr/>
        </p:nvSpPr>
        <p:spPr>
          <a:xfrm>
            <a:off x="548640" y="1920240"/>
            <a:ext cx="11091672" cy="502920"/>
          </a:xfrm>
          <a:prstGeom prst="rect">
            <a:avLst/>
          </a:prstGeom>
          <a:solidFill>
            <a:srgbClr val="0F1729"/>
          </a:solidFill>
          <a:ln/>
          <a:effectLst>
            <a:outerShdw blurRad="177800" dist="38100" dir="5400000" algn="bl" rotWithShape="0">
              <a:srgbClr val="0F172A">
                <a:alpha val="14000"/>
              </a:srgbClr>
            </a:outerShdw>
          </a:effectLst>
        </p:spPr>
        <p:txBody>
          <a:bodyPr/>
          <a:lstStyle/>
          <a:p>
            <a:endParaRPr lang="en-US"/>
          </a:p>
        </p:txBody>
      </p:sp>
      <p:sp>
        <p:nvSpPr>
          <p:cNvPr id="6" name="Shape 4"/>
          <p:cNvSpPr/>
          <p:nvPr/>
        </p:nvSpPr>
        <p:spPr>
          <a:xfrm>
            <a:off x="548640" y="1920240"/>
            <a:ext cx="109728" cy="502920"/>
          </a:xfrm>
          <a:prstGeom prst="rect">
            <a:avLst/>
          </a:prstGeom>
          <a:solidFill>
            <a:srgbClr val="06B6D4"/>
          </a:solidFill>
          <a:ln/>
        </p:spPr>
        <p:txBody>
          <a:bodyPr/>
          <a:lstStyle/>
          <a:p>
            <a:endParaRPr lang="en-US"/>
          </a:p>
        </p:txBody>
      </p:sp>
      <p:pic>
        <p:nvPicPr>
          <p:cNvPr id="7" name="Image 0" descr="preencoded.png"/>
          <p:cNvPicPr>
            <a:picLocks noChangeAspect="1"/>
          </p:cNvPicPr>
          <p:nvPr/>
        </p:nvPicPr>
        <p:blipFill>
          <a:blip r:embed="rId3"/>
          <a:stretch>
            <a:fillRect/>
          </a:stretch>
        </p:blipFill>
        <p:spPr>
          <a:xfrm>
            <a:off x="777240" y="2039112"/>
            <a:ext cx="274320" cy="274320"/>
          </a:xfrm>
          <a:prstGeom prst="rect">
            <a:avLst/>
          </a:prstGeom>
        </p:spPr>
      </p:pic>
      <p:sp>
        <p:nvSpPr>
          <p:cNvPr id="8" name="Text 5"/>
          <p:cNvSpPr/>
          <p:nvPr/>
        </p:nvSpPr>
        <p:spPr>
          <a:xfrm>
            <a:off x="1188720" y="1984248"/>
            <a:ext cx="2926080" cy="201168"/>
          </a:xfrm>
          <a:prstGeom prst="rect">
            <a:avLst/>
          </a:prstGeom>
          <a:noFill/>
          <a:ln/>
        </p:spPr>
        <p:txBody>
          <a:bodyPr wrap="square" lIns="0" tIns="0" rIns="0" bIns="0" rtlCol="0" anchor="ctr"/>
          <a:lstStyle/>
          <a:p>
            <a:pPr marL="0" indent="0">
              <a:buNone/>
            </a:pPr>
            <a:r>
              <a:rPr lang="en-US" sz="1100" b="1" kern="0" spc="400" dirty="0">
                <a:solidFill>
                  <a:srgbClr val="06B6D4"/>
                </a:solidFill>
                <a:latin typeface="Calibri" pitchFamily="34" charset="0"/>
                <a:ea typeface="Calibri" pitchFamily="34" charset="-122"/>
                <a:cs typeface="Calibri" pitchFamily="34" charset="-120"/>
              </a:rPr>
              <a:t>IDENTITY &amp; ACCESS</a:t>
            </a:r>
            <a:endParaRPr lang="en-US" sz="1100" dirty="0"/>
          </a:p>
        </p:txBody>
      </p:sp>
      <p:sp>
        <p:nvSpPr>
          <p:cNvPr id="9" name="Text 6"/>
          <p:cNvSpPr/>
          <p:nvPr/>
        </p:nvSpPr>
        <p:spPr>
          <a:xfrm>
            <a:off x="1188720" y="2176272"/>
            <a:ext cx="10058400" cy="228600"/>
          </a:xfrm>
          <a:prstGeom prst="rect">
            <a:avLst/>
          </a:prstGeom>
          <a:noFill/>
          <a:ln/>
        </p:spPr>
        <p:txBody>
          <a:bodyPr wrap="square" lIns="0" tIns="0" rIns="0" bIns="0" rtlCol="0" anchor="ctr"/>
          <a:lstStyle/>
          <a:p>
            <a:pPr marL="0" indent="0">
              <a:buNone/>
            </a:pPr>
            <a:r>
              <a:rPr lang="en-US" sz="1250" dirty="0">
                <a:solidFill>
                  <a:srgbClr val="FFFFFF"/>
                </a:solidFill>
                <a:latin typeface="Calibri" pitchFamily="34" charset="0"/>
                <a:ea typeface="Calibri" pitchFamily="34" charset="-122"/>
                <a:cs typeface="Calibri" pitchFamily="34" charset="-120"/>
              </a:rPr>
              <a:t>Microsoft </a:t>
            </a:r>
            <a:r>
              <a:rPr lang="en-US" sz="1250">
                <a:solidFill>
                  <a:srgbClr val="FFFFFF"/>
                </a:solidFill>
                <a:latin typeface="Calibri" pitchFamily="34" charset="0"/>
                <a:ea typeface="Calibri" pitchFamily="34" charset="-122"/>
                <a:cs typeface="Calibri" pitchFamily="34" charset="-120"/>
              </a:rPr>
              <a:t>Entra ID  ·  </a:t>
            </a:r>
            <a:r>
              <a:rPr lang="en-US" sz="1250" dirty="0">
                <a:solidFill>
                  <a:srgbClr val="FFFFFF"/>
                </a:solidFill>
                <a:latin typeface="Calibri" pitchFamily="34" charset="0"/>
                <a:ea typeface="Calibri" pitchFamily="34" charset="-122"/>
                <a:cs typeface="Calibri" pitchFamily="34" charset="-120"/>
              </a:rPr>
              <a:t>Conditional Access  ·  </a:t>
            </a:r>
            <a:r>
              <a:rPr lang="en-US" sz="1250">
                <a:solidFill>
                  <a:srgbClr val="FFFFFF"/>
                </a:solidFill>
                <a:latin typeface="Calibri" pitchFamily="34" charset="0"/>
                <a:ea typeface="Calibri" pitchFamily="34" charset="-122"/>
                <a:cs typeface="Calibri" pitchFamily="34" charset="-120"/>
              </a:rPr>
              <a:t>PIM  ·  </a:t>
            </a:r>
            <a:r>
              <a:rPr lang="en-US" sz="1250" dirty="0">
                <a:solidFill>
                  <a:srgbClr val="FFFFFF"/>
                </a:solidFill>
                <a:latin typeface="Calibri" pitchFamily="34" charset="0"/>
                <a:ea typeface="Calibri" pitchFamily="34" charset="-122"/>
                <a:cs typeface="Calibri" pitchFamily="34" charset="-120"/>
              </a:rPr>
              <a:t>Managed Identity</a:t>
            </a:r>
            <a:endParaRPr lang="en-US" sz="1250" dirty="0"/>
          </a:p>
        </p:txBody>
      </p:sp>
      <p:sp>
        <p:nvSpPr>
          <p:cNvPr id="10" name="Shape 7"/>
          <p:cNvSpPr/>
          <p:nvPr/>
        </p:nvSpPr>
        <p:spPr>
          <a:xfrm>
            <a:off x="5943600" y="2459736"/>
            <a:ext cx="274320" cy="182880"/>
          </a:xfrm>
          <a:prstGeom prst="downArrow">
            <a:avLst/>
          </a:prstGeom>
          <a:solidFill>
            <a:srgbClr val="06B6D4"/>
          </a:solidFill>
          <a:ln/>
        </p:spPr>
        <p:txBody>
          <a:bodyPr/>
          <a:lstStyle/>
          <a:p>
            <a:endParaRPr lang="en-US"/>
          </a:p>
        </p:txBody>
      </p:sp>
      <p:sp>
        <p:nvSpPr>
          <p:cNvPr id="11" name="Shape 8"/>
          <p:cNvSpPr/>
          <p:nvPr/>
        </p:nvSpPr>
        <p:spPr>
          <a:xfrm>
            <a:off x="548640" y="2697480"/>
            <a:ext cx="2468880" cy="1417320"/>
          </a:xfrm>
          <a:prstGeom prst="rect">
            <a:avLst/>
          </a:prstGeom>
          <a:solidFill>
            <a:srgbClr val="06B6D4"/>
          </a:solidFill>
          <a:ln/>
          <a:effectLst>
            <a:outerShdw blurRad="177800" dist="38100" dir="5400000" algn="bl" rotWithShape="0">
              <a:srgbClr val="0F172A">
                <a:alpha val="14000"/>
              </a:srgbClr>
            </a:outerShdw>
          </a:effectLst>
        </p:spPr>
        <p:txBody>
          <a:bodyPr/>
          <a:lstStyle/>
          <a:p>
            <a:endParaRPr lang="en-US"/>
          </a:p>
        </p:txBody>
      </p:sp>
      <p:pic>
        <p:nvPicPr>
          <p:cNvPr id="12" name="Image 1" descr="preencoded.png"/>
          <p:cNvPicPr>
            <a:picLocks noChangeAspect="1"/>
          </p:cNvPicPr>
          <p:nvPr/>
        </p:nvPicPr>
        <p:blipFill>
          <a:blip r:embed="rId4"/>
          <a:stretch>
            <a:fillRect/>
          </a:stretch>
        </p:blipFill>
        <p:spPr>
          <a:xfrm>
            <a:off x="1536192" y="2852928"/>
            <a:ext cx="493776" cy="493776"/>
          </a:xfrm>
          <a:prstGeom prst="rect">
            <a:avLst/>
          </a:prstGeom>
        </p:spPr>
      </p:pic>
      <p:sp>
        <p:nvSpPr>
          <p:cNvPr id="13" name="Text 9"/>
          <p:cNvSpPr/>
          <p:nvPr/>
        </p:nvSpPr>
        <p:spPr>
          <a:xfrm>
            <a:off x="731520" y="3429000"/>
            <a:ext cx="2103120" cy="219456"/>
          </a:xfrm>
          <a:prstGeom prst="rect">
            <a:avLst/>
          </a:prstGeom>
          <a:noFill/>
          <a:ln/>
        </p:spPr>
        <p:txBody>
          <a:bodyPr wrap="square" lIns="0" tIns="0" rIns="0" bIns="0" rtlCol="0" anchor="ctr"/>
          <a:lstStyle/>
          <a:p>
            <a:pPr marL="0" indent="0" algn="ctr">
              <a:buNone/>
            </a:pPr>
            <a:r>
              <a:rPr lang="en-US" sz="1050" b="1" kern="0" spc="400" dirty="0">
                <a:solidFill>
                  <a:srgbClr val="FFFFFF"/>
                </a:solidFill>
                <a:latin typeface="Calibri" pitchFamily="34" charset="0"/>
                <a:ea typeface="Calibri" pitchFamily="34" charset="-122"/>
                <a:cs typeface="Calibri" pitchFamily="34" charset="-120"/>
              </a:rPr>
              <a:t>EDGE</a:t>
            </a:r>
            <a:endParaRPr lang="en-US" sz="1050" dirty="0"/>
          </a:p>
        </p:txBody>
      </p:sp>
      <p:sp>
        <p:nvSpPr>
          <p:cNvPr id="14" name="Text 10"/>
          <p:cNvSpPr/>
          <p:nvPr/>
        </p:nvSpPr>
        <p:spPr>
          <a:xfrm>
            <a:off x="685800" y="3657600"/>
            <a:ext cx="2194560" cy="237744"/>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Azure </a:t>
            </a:r>
            <a:r>
              <a:rPr lang="en-US" sz="1200" b="1">
                <a:solidFill>
                  <a:srgbClr val="FFFFFF"/>
                </a:solidFill>
                <a:latin typeface="Calibri" pitchFamily="34" charset="0"/>
                <a:ea typeface="Calibri" pitchFamily="34" charset="-122"/>
                <a:cs typeface="Calibri" pitchFamily="34" charset="-120"/>
              </a:rPr>
              <a:t>Front Door / CloudFlare</a:t>
            </a:r>
            <a:endParaRPr lang="en-US" sz="1200" dirty="0"/>
          </a:p>
        </p:txBody>
      </p:sp>
      <p:sp>
        <p:nvSpPr>
          <p:cNvPr id="15" name="Text 11"/>
          <p:cNvSpPr/>
          <p:nvPr/>
        </p:nvSpPr>
        <p:spPr>
          <a:xfrm>
            <a:off x="685800" y="3895344"/>
            <a:ext cx="2194560" cy="201168"/>
          </a:xfrm>
          <a:prstGeom prst="rect">
            <a:avLst/>
          </a:prstGeom>
          <a:noFill/>
          <a:ln/>
        </p:spPr>
        <p:txBody>
          <a:bodyPr wrap="square" lIns="0" tIns="0" rIns="0" bIns="0" rtlCol="0" anchor="ctr"/>
          <a:lstStyle/>
          <a:p>
            <a:pPr marL="0" indent="0" algn="ctr">
              <a:buNone/>
            </a:pPr>
            <a:r>
              <a:rPr lang="en-US" sz="950" dirty="0">
                <a:solidFill>
                  <a:srgbClr val="CADCFC"/>
                </a:solidFill>
                <a:latin typeface="Calibri" pitchFamily="34" charset="0"/>
                <a:ea typeface="Calibri" pitchFamily="34" charset="-122"/>
                <a:cs typeface="Calibri" pitchFamily="34" charset="-120"/>
              </a:rPr>
              <a:t>WAF · DDoS · Bot Protection</a:t>
            </a:r>
            <a:endParaRPr lang="en-US" sz="950" dirty="0"/>
          </a:p>
        </p:txBody>
      </p:sp>
      <p:sp>
        <p:nvSpPr>
          <p:cNvPr id="16" name="Shape 12"/>
          <p:cNvSpPr/>
          <p:nvPr/>
        </p:nvSpPr>
        <p:spPr>
          <a:xfrm>
            <a:off x="3063240" y="3287268"/>
            <a:ext cx="283464" cy="237744"/>
          </a:xfrm>
          <a:prstGeom prst="rightArrow">
            <a:avLst/>
          </a:prstGeom>
          <a:solidFill>
            <a:srgbClr val="06B6D4"/>
          </a:solidFill>
          <a:ln/>
        </p:spPr>
        <p:txBody>
          <a:bodyPr/>
          <a:lstStyle/>
          <a:p>
            <a:endParaRPr lang="en-US"/>
          </a:p>
        </p:txBody>
      </p:sp>
      <p:sp>
        <p:nvSpPr>
          <p:cNvPr id="17" name="Shape 13"/>
          <p:cNvSpPr/>
          <p:nvPr/>
        </p:nvSpPr>
        <p:spPr>
          <a:xfrm>
            <a:off x="3392424" y="2697480"/>
            <a:ext cx="2468880" cy="1417320"/>
          </a:xfrm>
          <a:prstGeom prst="rect">
            <a:avLst/>
          </a:prstGeom>
          <a:solidFill>
            <a:srgbClr val="0891B2"/>
          </a:solidFill>
          <a:ln/>
          <a:effectLst>
            <a:outerShdw blurRad="177800" dist="38100" dir="5400000" algn="bl" rotWithShape="0">
              <a:srgbClr val="0F172A">
                <a:alpha val="14000"/>
              </a:srgbClr>
            </a:outerShdw>
          </a:effectLst>
        </p:spPr>
        <p:txBody>
          <a:bodyPr/>
          <a:lstStyle/>
          <a:p>
            <a:endParaRPr lang="en-US"/>
          </a:p>
        </p:txBody>
      </p:sp>
      <p:pic>
        <p:nvPicPr>
          <p:cNvPr id="18" name="Image 2" descr="preencoded.png"/>
          <p:cNvPicPr>
            <a:picLocks noChangeAspect="1"/>
          </p:cNvPicPr>
          <p:nvPr/>
        </p:nvPicPr>
        <p:blipFill>
          <a:blip r:embed="rId5"/>
          <a:stretch>
            <a:fillRect/>
          </a:stretch>
        </p:blipFill>
        <p:spPr>
          <a:xfrm>
            <a:off x="4379976" y="2852928"/>
            <a:ext cx="493776" cy="493776"/>
          </a:xfrm>
          <a:prstGeom prst="rect">
            <a:avLst/>
          </a:prstGeom>
        </p:spPr>
      </p:pic>
      <p:sp>
        <p:nvSpPr>
          <p:cNvPr id="19" name="Text 14"/>
          <p:cNvSpPr/>
          <p:nvPr/>
        </p:nvSpPr>
        <p:spPr>
          <a:xfrm>
            <a:off x="3575304" y="3429000"/>
            <a:ext cx="2103120" cy="219456"/>
          </a:xfrm>
          <a:prstGeom prst="rect">
            <a:avLst/>
          </a:prstGeom>
          <a:noFill/>
          <a:ln/>
        </p:spPr>
        <p:txBody>
          <a:bodyPr wrap="square" lIns="0" tIns="0" rIns="0" bIns="0" rtlCol="0" anchor="ctr"/>
          <a:lstStyle/>
          <a:p>
            <a:pPr marL="0" indent="0" algn="ctr">
              <a:buNone/>
            </a:pPr>
            <a:r>
              <a:rPr lang="en-US" sz="1050" b="1" kern="0" spc="400" dirty="0">
                <a:solidFill>
                  <a:srgbClr val="FFFFFF"/>
                </a:solidFill>
                <a:latin typeface="Calibri" pitchFamily="34" charset="0"/>
                <a:ea typeface="Calibri" pitchFamily="34" charset="-122"/>
                <a:cs typeface="Calibri" pitchFamily="34" charset="-120"/>
              </a:rPr>
              <a:t>REGIONAL WAF</a:t>
            </a:r>
            <a:endParaRPr lang="en-US" sz="1050" dirty="0"/>
          </a:p>
        </p:txBody>
      </p:sp>
      <p:sp>
        <p:nvSpPr>
          <p:cNvPr id="20" name="Text 15"/>
          <p:cNvSpPr/>
          <p:nvPr/>
        </p:nvSpPr>
        <p:spPr>
          <a:xfrm>
            <a:off x="3529584" y="3657600"/>
            <a:ext cx="2194560" cy="237744"/>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Application Gateway WAF v2</a:t>
            </a:r>
            <a:endParaRPr lang="en-US" sz="1200" dirty="0"/>
          </a:p>
        </p:txBody>
      </p:sp>
      <p:sp>
        <p:nvSpPr>
          <p:cNvPr id="21" name="Text 16"/>
          <p:cNvSpPr/>
          <p:nvPr/>
        </p:nvSpPr>
        <p:spPr>
          <a:xfrm>
            <a:off x="3529584" y="3895344"/>
            <a:ext cx="2194560" cy="201168"/>
          </a:xfrm>
          <a:prstGeom prst="rect">
            <a:avLst/>
          </a:prstGeom>
          <a:noFill/>
          <a:ln/>
        </p:spPr>
        <p:txBody>
          <a:bodyPr wrap="square" lIns="0" tIns="0" rIns="0" bIns="0" rtlCol="0" anchor="ctr"/>
          <a:lstStyle/>
          <a:p>
            <a:pPr marL="0" indent="0" algn="ctr">
              <a:buNone/>
            </a:pPr>
            <a:r>
              <a:rPr lang="en-US" sz="950" dirty="0">
                <a:solidFill>
                  <a:srgbClr val="CADCFC"/>
                </a:solidFill>
                <a:latin typeface="Calibri" pitchFamily="34" charset="0"/>
                <a:ea typeface="Calibri" pitchFamily="34" charset="-122"/>
                <a:cs typeface="Calibri" pitchFamily="34" charset="-120"/>
              </a:rPr>
              <a:t>OWASP CRS · TLS termination</a:t>
            </a:r>
            <a:endParaRPr lang="en-US" sz="950" dirty="0"/>
          </a:p>
        </p:txBody>
      </p:sp>
      <p:sp>
        <p:nvSpPr>
          <p:cNvPr id="22" name="Shape 17"/>
          <p:cNvSpPr/>
          <p:nvPr/>
        </p:nvSpPr>
        <p:spPr>
          <a:xfrm>
            <a:off x="5907024" y="3287268"/>
            <a:ext cx="283464" cy="237744"/>
          </a:xfrm>
          <a:prstGeom prst="rightArrow">
            <a:avLst/>
          </a:prstGeom>
          <a:solidFill>
            <a:srgbClr val="06B6D4"/>
          </a:solidFill>
          <a:ln/>
        </p:spPr>
        <p:txBody>
          <a:bodyPr/>
          <a:lstStyle/>
          <a:p>
            <a:endParaRPr lang="en-US"/>
          </a:p>
        </p:txBody>
      </p:sp>
      <p:sp>
        <p:nvSpPr>
          <p:cNvPr id="23" name="Shape 18"/>
          <p:cNvSpPr/>
          <p:nvPr/>
        </p:nvSpPr>
        <p:spPr>
          <a:xfrm>
            <a:off x="6236208" y="2697480"/>
            <a:ext cx="2468880" cy="1417320"/>
          </a:xfrm>
          <a:prstGeom prst="rect">
            <a:avLst/>
          </a:prstGeom>
          <a:solidFill>
            <a:srgbClr val="1E293B"/>
          </a:solidFill>
          <a:ln/>
          <a:effectLst>
            <a:outerShdw blurRad="177800" dist="38100" dir="5400000" algn="bl" rotWithShape="0">
              <a:srgbClr val="0F172A">
                <a:alpha val="14000"/>
              </a:srgbClr>
            </a:outerShdw>
          </a:effectLst>
        </p:spPr>
        <p:txBody>
          <a:bodyPr/>
          <a:lstStyle/>
          <a:p>
            <a:endParaRPr lang="en-US"/>
          </a:p>
        </p:txBody>
      </p:sp>
      <p:pic>
        <p:nvPicPr>
          <p:cNvPr id="24" name="Image 3" descr="preencoded.png"/>
          <p:cNvPicPr>
            <a:picLocks noChangeAspect="1"/>
          </p:cNvPicPr>
          <p:nvPr/>
        </p:nvPicPr>
        <p:blipFill>
          <a:blip r:embed="rId6"/>
          <a:stretch>
            <a:fillRect/>
          </a:stretch>
        </p:blipFill>
        <p:spPr>
          <a:xfrm>
            <a:off x="7223760" y="2852928"/>
            <a:ext cx="493776" cy="493776"/>
          </a:xfrm>
          <a:prstGeom prst="rect">
            <a:avLst/>
          </a:prstGeom>
        </p:spPr>
      </p:pic>
      <p:sp>
        <p:nvSpPr>
          <p:cNvPr id="25" name="Text 19"/>
          <p:cNvSpPr/>
          <p:nvPr/>
        </p:nvSpPr>
        <p:spPr>
          <a:xfrm>
            <a:off x="6419088" y="3429000"/>
            <a:ext cx="2103120" cy="219456"/>
          </a:xfrm>
          <a:prstGeom prst="rect">
            <a:avLst/>
          </a:prstGeom>
          <a:noFill/>
          <a:ln/>
        </p:spPr>
        <p:txBody>
          <a:bodyPr wrap="square" lIns="0" tIns="0" rIns="0" bIns="0" rtlCol="0" anchor="ctr"/>
          <a:lstStyle/>
          <a:p>
            <a:pPr marL="0" indent="0" algn="ctr">
              <a:buNone/>
            </a:pPr>
            <a:r>
              <a:rPr lang="en-US" sz="1050" b="1" kern="0" spc="400" dirty="0">
                <a:solidFill>
                  <a:srgbClr val="FFFFFF"/>
                </a:solidFill>
                <a:latin typeface="Calibri" pitchFamily="34" charset="0"/>
                <a:ea typeface="Calibri" pitchFamily="34" charset="-122"/>
                <a:cs typeface="Calibri" pitchFamily="34" charset="-120"/>
              </a:rPr>
              <a:t>WEB TIER</a:t>
            </a:r>
            <a:endParaRPr lang="en-US" sz="1050" dirty="0"/>
          </a:p>
        </p:txBody>
      </p:sp>
      <p:sp>
        <p:nvSpPr>
          <p:cNvPr id="26" name="Text 20"/>
          <p:cNvSpPr/>
          <p:nvPr/>
        </p:nvSpPr>
        <p:spPr>
          <a:xfrm>
            <a:off x="6373368" y="3657600"/>
            <a:ext cx="2194560" cy="237744"/>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Azure App Service</a:t>
            </a:r>
            <a:endParaRPr lang="en-US" sz="1200" dirty="0"/>
          </a:p>
        </p:txBody>
      </p:sp>
      <p:sp>
        <p:nvSpPr>
          <p:cNvPr id="27" name="Text 21"/>
          <p:cNvSpPr/>
          <p:nvPr/>
        </p:nvSpPr>
        <p:spPr>
          <a:xfrm>
            <a:off x="6373368" y="3895344"/>
            <a:ext cx="2194560" cy="201168"/>
          </a:xfrm>
          <a:prstGeom prst="rect">
            <a:avLst/>
          </a:prstGeom>
          <a:noFill/>
          <a:ln/>
        </p:spPr>
        <p:txBody>
          <a:bodyPr wrap="square" lIns="0" tIns="0" rIns="0" bIns="0" rtlCol="0" anchor="ctr"/>
          <a:lstStyle/>
          <a:p>
            <a:pPr marL="0" indent="0" algn="ctr">
              <a:buNone/>
            </a:pPr>
            <a:r>
              <a:rPr lang="en-US" sz="950" dirty="0">
                <a:solidFill>
                  <a:srgbClr val="CADCFC"/>
                </a:solidFill>
                <a:latin typeface="Calibri" pitchFamily="34" charset="0"/>
                <a:ea typeface="Calibri" pitchFamily="34" charset="-122"/>
                <a:cs typeface="Calibri" pitchFamily="34" charset="-120"/>
              </a:rPr>
              <a:t>Managed Identity · Private EP · NSGs</a:t>
            </a:r>
            <a:endParaRPr lang="en-US" sz="950" dirty="0"/>
          </a:p>
        </p:txBody>
      </p:sp>
      <p:sp>
        <p:nvSpPr>
          <p:cNvPr id="28" name="Shape 22"/>
          <p:cNvSpPr/>
          <p:nvPr/>
        </p:nvSpPr>
        <p:spPr>
          <a:xfrm>
            <a:off x="8750808" y="3287268"/>
            <a:ext cx="283464" cy="237744"/>
          </a:xfrm>
          <a:prstGeom prst="rightArrow">
            <a:avLst/>
          </a:prstGeom>
          <a:solidFill>
            <a:srgbClr val="06B6D4"/>
          </a:solidFill>
          <a:ln/>
        </p:spPr>
        <p:txBody>
          <a:bodyPr/>
          <a:lstStyle/>
          <a:p>
            <a:endParaRPr lang="en-US"/>
          </a:p>
        </p:txBody>
      </p:sp>
      <p:sp>
        <p:nvSpPr>
          <p:cNvPr id="29" name="Shape 23"/>
          <p:cNvSpPr/>
          <p:nvPr/>
        </p:nvSpPr>
        <p:spPr>
          <a:xfrm>
            <a:off x="9079992" y="2697480"/>
            <a:ext cx="2468880" cy="1417320"/>
          </a:xfrm>
          <a:prstGeom prst="rect">
            <a:avLst/>
          </a:prstGeom>
          <a:solidFill>
            <a:srgbClr val="0F1729"/>
          </a:solidFill>
          <a:ln/>
          <a:effectLst>
            <a:outerShdw blurRad="177800" dist="38100" dir="5400000" algn="bl" rotWithShape="0">
              <a:srgbClr val="0F172A">
                <a:alpha val="14000"/>
              </a:srgbClr>
            </a:outerShdw>
          </a:effectLst>
        </p:spPr>
        <p:txBody>
          <a:bodyPr/>
          <a:lstStyle/>
          <a:p>
            <a:endParaRPr lang="en-US"/>
          </a:p>
        </p:txBody>
      </p:sp>
      <p:pic>
        <p:nvPicPr>
          <p:cNvPr id="30" name="Image 4" descr="preencoded.png"/>
          <p:cNvPicPr>
            <a:picLocks noChangeAspect="1"/>
          </p:cNvPicPr>
          <p:nvPr/>
        </p:nvPicPr>
        <p:blipFill>
          <a:blip r:embed="rId7"/>
          <a:stretch>
            <a:fillRect/>
          </a:stretch>
        </p:blipFill>
        <p:spPr>
          <a:xfrm>
            <a:off x="10067544" y="2852928"/>
            <a:ext cx="493776" cy="493776"/>
          </a:xfrm>
          <a:prstGeom prst="rect">
            <a:avLst/>
          </a:prstGeom>
        </p:spPr>
      </p:pic>
      <p:sp>
        <p:nvSpPr>
          <p:cNvPr id="31" name="Text 24"/>
          <p:cNvSpPr/>
          <p:nvPr/>
        </p:nvSpPr>
        <p:spPr>
          <a:xfrm>
            <a:off x="9262872" y="3429000"/>
            <a:ext cx="2103120" cy="219456"/>
          </a:xfrm>
          <a:prstGeom prst="rect">
            <a:avLst/>
          </a:prstGeom>
          <a:noFill/>
          <a:ln/>
        </p:spPr>
        <p:txBody>
          <a:bodyPr wrap="square" lIns="0" tIns="0" rIns="0" bIns="0" rtlCol="0" anchor="ctr"/>
          <a:lstStyle/>
          <a:p>
            <a:pPr marL="0" indent="0" algn="ctr">
              <a:buNone/>
            </a:pPr>
            <a:r>
              <a:rPr lang="en-US" sz="1050" b="1" kern="0" spc="400" dirty="0">
                <a:solidFill>
                  <a:srgbClr val="FFFFFF"/>
                </a:solidFill>
                <a:latin typeface="Calibri" pitchFamily="34" charset="0"/>
                <a:ea typeface="Calibri" pitchFamily="34" charset="-122"/>
                <a:cs typeface="Calibri" pitchFamily="34" charset="-120"/>
              </a:rPr>
              <a:t>DATA TIER</a:t>
            </a:r>
            <a:endParaRPr lang="en-US" sz="1050" dirty="0"/>
          </a:p>
        </p:txBody>
      </p:sp>
      <p:sp>
        <p:nvSpPr>
          <p:cNvPr id="32" name="Text 25"/>
          <p:cNvSpPr/>
          <p:nvPr/>
        </p:nvSpPr>
        <p:spPr>
          <a:xfrm>
            <a:off x="9217152" y="3657600"/>
            <a:ext cx="2194560" cy="237744"/>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Azure SQL + TDE</a:t>
            </a:r>
            <a:endParaRPr lang="en-US" sz="1200" dirty="0"/>
          </a:p>
        </p:txBody>
      </p:sp>
      <p:sp>
        <p:nvSpPr>
          <p:cNvPr id="33" name="Text 26"/>
          <p:cNvSpPr/>
          <p:nvPr/>
        </p:nvSpPr>
        <p:spPr>
          <a:xfrm>
            <a:off x="9217152" y="3895344"/>
            <a:ext cx="2194560" cy="201168"/>
          </a:xfrm>
          <a:prstGeom prst="rect">
            <a:avLst/>
          </a:prstGeom>
          <a:noFill/>
          <a:ln/>
        </p:spPr>
        <p:txBody>
          <a:bodyPr wrap="square" lIns="0" tIns="0" rIns="0" bIns="0" rtlCol="0" anchor="ctr"/>
          <a:lstStyle/>
          <a:p>
            <a:pPr marL="0" indent="0" algn="ctr">
              <a:buNone/>
            </a:pPr>
            <a:r>
              <a:rPr lang="en-US" sz="950" dirty="0">
                <a:solidFill>
                  <a:srgbClr val="CADCFC"/>
                </a:solidFill>
                <a:latin typeface="Calibri" pitchFamily="34" charset="0"/>
                <a:ea typeface="Calibri" pitchFamily="34" charset="-122"/>
                <a:cs typeface="Calibri" pitchFamily="34" charset="-120"/>
              </a:rPr>
              <a:t>Always Encrypted · Storage + Defender</a:t>
            </a:r>
            <a:endParaRPr lang="en-US" sz="950" dirty="0"/>
          </a:p>
        </p:txBody>
      </p:sp>
      <p:sp>
        <p:nvSpPr>
          <p:cNvPr id="34" name="Shape 27"/>
          <p:cNvSpPr/>
          <p:nvPr/>
        </p:nvSpPr>
        <p:spPr>
          <a:xfrm>
            <a:off x="5943600" y="4151376"/>
            <a:ext cx="274320" cy="182880"/>
          </a:xfrm>
          <a:prstGeom prst="upArrow">
            <a:avLst/>
          </a:prstGeom>
          <a:solidFill>
            <a:srgbClr val="06B6D4"/>
          </a:solidFill>
          <a:ln/>
        </p:spPr>
        <p:txBody>
          <a:bodyPr/>
          <a:lstStyle/>
          <a:p>
            <a:endParaRPr lang="en-US"/>
          </a:p>
        </p:txBody>
      </p:sp>
      <p:sp>
        <p:nvSpPr>
          <p:cNvPr id="35" name="Shape 28"/>
          <p:cNvSpPr/>
          <p:nvPr/>
        </p:nvSpPr>
        <p:spPr>
          <a:xfrm>
            <a:off x="548640" y="4343400"/>
            <a:ext cx="11091672" cy="502920"/>
          </a:xfrm>
          <a:prstGeom prst="rect">
            <a:avLst/>
          </a:prstGeom>
          <a:solidFill>
            <a:srgbClr val="0F1729"/>
          </a:solidFill>
          <a:ln/>
          <a:effectLst>
            <a:outerShdw blurRad="177800" dist="38100" dir="5400000" algn="bl" rotWithShape="0">
              <a:srgbClr val="0F172A">
                <a:alpha val="14000"/>
              </a:srgbClr>
            </a:outerShdw>
          </a:effectLst>
        </p:spPr>
        <p:txBody>
          <a:bodyPr/>
          <a:lstStyle/>
          <a:p>
            <a:endParaRPr lang="en-US"/>
          </a:p>
        </p:txBody>
      </p:sp>
      <p:sp>
        <p:nvSpPr>
          <p:cNvPr id="36" name="Shape 29"/>
          <p:cNvSpPr/>
          <p:nvPr/>
        </p:nvSpPr>
        <p:spPr>
          <a:xfrm>
            <a:off x="548640" y="4343400"/>
            <a:ext cx="109728" cy="502920"/>
          </a:xfrm>
          <a:prstGeom prst="rect">
            <a:avLst/>
          </a:prstGeom>
          <a:solidFill>
            <a:srgbClr val="06B6D4"/>
          </a:solidFill>
          <a:ln/>
        </p:spPr>
        <p:txBody>
          <a:bodyPr/>
          <a:lstStyle/>
          <a:p>
            <a:endParaRPr lang="en-US"/>
          </a:p>
        </p:txBody>
      </p:sp>
      <p:pic>
        <p:nvPicPr>
          <p:cNvPr id="37" name="Image 5" descr="preencoded.png"/>
          <p:cNvPicPr>
            <a:picLocks noChangeAspect="1"/>
          </p:cNvPicPr>
          <p:nvPr/>
        </p:nvPicPr>
        <p:blipFill>
          <a:blip r:embed="rId8"/>
          <a:stretch>
            <a:fillRect/>
          </a:stretch>
        </p:blipFill>
        <p:spPr>
          <a:xfrm>
            <a:off x="777240" y="4462272"/>
            <a:ext cx="274320" cy="274320"/>
          </a:xfrm>
          <a:prstGeom prst="rect">
            <a:avLst/>
          </a:prstGeom>
        </p:spPr>
      </p:pic>
      <p:sp>
        <p:nvSpPr>
          <p:cNvPr id="38" name="Text 30"/>
          <p:cNvSpPr/>
          <p:nvPr/>
        </p:nvSpPr>
        <p:spPr>
          <a:xfrm>
            <a:off x="1188720" y="4407408"/>
            <a:ext cx="2926080" cy="201168"/>
          </a:xfrm>
          <a:prstGeom prst="rect">
            <a:avLst/>
          </a:prstGeom>
          <a:noFill/>
          <a:ln/>
        </p:spPr>
        <p:txBody>
          <a:bodyPr wrap="square" lIns="0" tIns="0" rIns="0" bIns="0" rtlCol="0" anchor="ctr"/>
          <a:lstStyle/>
          <a:p>
            <a:pPr marL="0" indent="0">
              <a:buNone/>
            </a:pPr>
            <a:r>
              <a:rPr lang="en-US" sz="1100" b="1" kern="0" spc="400" dirty="0">
                <a:solidFill>
                  <a:srgbClr val="06B6D4"/>
                </a:solidFill>
                <a:latin typeface="Calibri" pitchFamily="34" charset="0"/>
                <a:ea typeface="Calibri" pitchFamily="34" charset="-122"/>
                <a:cs typeface="Calibri" pitchFamily="34" charset="-120"/>
              </a:rPr>
              <a:t>SECRETS &amp; KEYS</a:t>
            </a:r>
            <a:endParaRPr lang="en-US" sz="1100" dirty="0"/>
          </a:p>
        </p:txBody>
      </p:sp>
      <p:sp>
        <p:nvSpPr>
          <p:cNvPr id="39" name="Text 31"/>
          <p:cNvSpPr/>
          <p:nvPr/>
        </p:nvSpPr>
        <p:spPr>
          <a:xfrm>
            <a:off x="1188720" y="4599432"/>
            <a:ext cx="10058400" cy="228600"/>
          </a:xfrm>
          <a:prstGeom prst="rect">
            <a:avLst/>
          </a:prstGeom>
          <a:noFill/>
          <a:ln/>
        </p:spPr>
        <p:txBody>
          <a:bodyPr wrap="square" lIns="0" tIns="0" rIns="0" bIns="0" rtlCol="0" anchor="ctr"/>
          <a:lstStyle/>
          <a:p>
            <a:pPr marL="0" indent="0">
              <a:buNone/>
            </a:pPr>
            <a:r>
              <a:rPr lang="en-US" sz="1250" dirty="0">
                <a:solidFill>
                  <a:srgbClr val="FFFFFF"/>
                </a:solidFill>
                <a:latin typeface="Calibri" pitchFamily="34" charset="0"/>
                <a:ea typeface="Calibri" pitchFamily="34" charset="-122"/>
                <a:cs typeface="Calibri" pitchFamily="34" charset="-120"/>
              </a:rPr>
              <a:t>Azure Key Vault  ·  Managed HSM  ·  Soft-delete + purge protection  ·  Auto-rotation</a:t>
            </a:r>
            <a:endParaRPr lang="en-US" sz="1250" dirty="0"/>
          </a:p>
        </p:txBody>
      </p:sp>
      <p:sp>
        <p:nvSpPr>
          <p:cNvPr id="40" name="Shape 32"/>
          <p:cNvSpPr/>
          <p:nvPr/>
        </p:nvSpPr>
        <p:spPr>
          <a:xfrm>
            <a:off x="548640" y="5029200"/>
            <a:ext cx="3605784" cy="1234440"/>
          </a:xfrm>
          <a:prstGeom prst="rect">
            <a:avLst/>
          </a:prstGeom>
          <a:solidFill>
            <a:srgbClr val="FFFFFF"/>
          </a:solidFill>
          <a:ln w="12700">
            <a:solidFill>
              <a:srgbClr val="E2E8F0"/>
            </a:solidFill>
            <a:prstDash val="solid"/>
          </a:ln>
          <a:effectLst>
            <a:outerShdw blurRad="127000" dist="25400" dir="5400000" algn="bl" rotWithShape="0">
              <a:srgbClr val="0F172A">
                <a:alpha val="10000"/>
              </a:srgbClr>
            </a:outerShdw>
          </a:effectLst>
        </p:spPr>
        <p:txBody>
          <a:bodyPr/>
          <a:lstStyle/>
          <a:p>
            <a:endParaRPr lang="en-US"/>
          </a:p>
        </p:txBody>
      </p:sp>
      <p:sp>
        <p:nvSpPr>
          <p:cNvPr id="41" name="Shape 33"/>
          <p:cNvSpPr/>
          <p:nvPr/>
        </p:nvSpPr>
        <p:spPr>
          <a:xfrm>
            <a:off x="548640" y="5029200"/>
            <a:ext cx="3605784" cy="91440"/>
          </a:xfrm>
          <a:prstGeom prst="rect">
            <a:avLst/>
          </a:prstGeom>
          <a:solidFill>
            <a:srgbClr val="10B981"/>
          </a:solidFill>
          <a:ln/>
        </p:spPr>
        <p:txBody>
          <a:bodyPr/>
          <a:lstStyle/>
          <a:p>
            <a:endParaRPr lang="en-US"/>
          </a:p>
        </p:txBody>
      </p:sp>
      <p:pic>
        <p:nvPicPr>
          <p:cNvPr id="42" name="Image 6" descr="preencoded.png"/>
          <p:cNvPicPr>
            <a:picLocks noChangeAspect="1"/>
          </p:cNvPicPr>
          <p:nvPr/>
        </p:nvPicPr>
        <p:blipFill>
          <a:blip r:embed="rId9"/>
          <a:stretch>
            <a:fillRect/>
          </a:stretch>
        </p:blipFill>
        <p:spPr>
          <a:xfrm>
            <a:off x="777240" y="5285232"/>
            <a:ext cx="329184" cy="329184"/>
          </a:xfrm>
          <a:prstGeom prst="rect">
            <a:avLst/>
          </a:prstGeom>
        </p:spPr>
      </p:pic>
      <p:sp>
        <p:nvSpPr>
          <p:cNvPr id="43" name="Text 34"/>
          <p:cNvSpPr/>
          <p:nvPr/>
        </p:nvSpPr>
        <p:spPr>
          <a:xfrm>
            <a:off x="1234440" y="5321808"/>
            <a:ext cx="2782824" cy="256032"/>
          </a:xfrm>
          <a:prstGeom prst="rect">
            <a:avLst/>
          </a:prstGeom>
          <a:noFill/>
          <a:ln/>
        </p:spPr>
        <p:txBody>
          <a:bodyPr wrap="square" lIns="0" tIns="0" rIns="0" bIns="0" rtlCol="0" anchor="ctr"/>
          <a:lstStyle/>
          <a:p>
            <a:pPr marL="0" indent="0">
              <a:buNone/>
            </a:pPr>
            <a:r>
              <a:rPr lang="en-US" sz="1100" b="1" kern="0" spc="400" dirty="0">
                <a:solidFill>
                  <a:srgbClr val="10B981"/>
                </a:solidFill>
                <a:latin typeface="Calibri" pitchFamily="34" charset="0"/>
                <a:ea typeface="Calibri" pitchFamily="34" charset="-122"/>
                <a:cs typeface="Calibri" pitchFamily="34" charset="-120"/>
              </a:rPr>
              <a:t>MONITORING</a:t>
            </a:r>
            <a:endParaRPr lang="en-US" sz="1100" dirty="0"/>
          </a:p>
        </p:txBody>
      </p:sp>
      <p:sp>
        <p:nvSpPr>
          <p:cNvPr id="44" name="Text 35"/>
          <p:cNvSpPr/>
          <p:nvPr/>
        </p:nvSpPr>
        <p:spPr>
          <a:xfrm>
            <a:off x="777240" y="5715000"/>
            <a:ext cx="3194304" cy="457200"/>
          </a:xfrm>
          <a:prstGeom prst="rect">
            <a:avLst/>
          </a:prstGeom>
          <a:noFill/>
          <a:ln/>
        </p:spPr>
        <p:txBody>
          <a:bodyPr wrap="square" lIns="0" tIns="0" rIns="0" bIns="0" rtlCol="0" anchor="t"/>
          <a:lstStyle/>
          <a:p>
            <a:pPr marL="0" indent="0">
              <a:buNone/>
            </a:pPr>
            <a:r>
              <a:rPr lang="en-US" sz="1100" dirty="0">
                <a:solidFill>
                  <a:srgbClr val="0F172A"/>
                </a:solidFill>
                <a:latin typeface="Calibri" pitchFamily="34" charset="0"/>
                <a:ea typeface="Calibri" pitchFamily="34" charset="-122"/>
                <a:cs typeface="Calibri" pitchFamily="34" charset="-120"/>
              </a:rPr>
              <a:t>Microsoft Sentinel  ·  Defender for Cloud / SQL / Storage / App Service  ·  Log Analytics</a:t>
            </a:r>
            <a:endParaRPr lang="en-US" sz="1100" dirty="0"/>
          </a:p>
        </p:txBody>
      </p:sp>
      <p:sp>
        <p:nvSpPr>
          <p:cNvPr id="45" name="Shape 36"/>
          <p:cNvSpPr/>
          <p:nvPr/>
        </p:nvSpPr>
        <p:spPr>
          <a:xfrm>
            <a:off x="4291584" y="5029200"/>
            <a:ext cx="3605784" cy="1234440"/>
          </a:xfrm>
          <a:prstGeom prst="rect">
            <a:avLst/>
          </a:prstGeom>
          <a:solidFill>
            <a:srgbClr val="FFFFFF"/>
          </a:solidFill>
          <a:ln w="12700">
            <a:solidFill>
              <a:srgbClr val="E2E8F0"/>
            </a:solidFill>
            <a:prstDash val="solid"/>
          </a:ln>
          <a:effectLst>
            <a:outerShdw blurRad="127000" dist="25400" dir="5400000" algn="bl" rotWithShape="0">
              <a:srgbClr val="0F172A">
                <a:alpha val="10000"/>
              </a:srgbClr>
            </a:outerShdw>
          </a:effectLst>
        </p:spPr>
        <p:txBody>
          <a:bodyPr/>
          <a:lstStyle/>
          <a:p>
            <a:endParaRPr lang="en-US"/>
          </a:p>
        </p:txBody>
      </p:sp>
      <p:sp>
        <p:nvSpPr>
          <p:cNvPr id="46" name="Shape 37"/>
          <p:cNvSpPr/>
          <p:nvPr/>
        </p:nvSpPr>
        <p:spPr>
          <a:xfrm>
            <a:off x="4291584" y="5029200"/>
            <a:ext cx="3605784" cy="91440"/>
          </a:xfrm>
          <a:prstGeom prst="rect">
            <a:avLst/>
          </a:prstGeom>
          <a:solidFill>
            <a:srgbClr val="10B981"/>
          </a:solidFill>
          <a:ln/>
        </p:spPr>
        <p:txBody>
          <a:bodyPr/>
          <a:lstStyle/>
          <a:p>
            <a:endParaRPr lang="en-US"/>
          </a:p>
        </p:txBody>
      </p:sp>
      <p:pic>
        <p:nvPicPr>
          <p:cNvPr id="47" name="Image 7" descr="preencoded.png"/>
          <p:cNvPicPr>
            <a:picLocks noChangeAspect="1"/>
          </p:cNvPicPr>
          <p:nvPr/>
        </p:nvPicPr>
        <p:blipFill>
          <a:blip r:embed="rId10"/>
          <a:stretch>
            <a:fillRect/>
          </a:stretch>
        </p:blipFill>
        <p:spPr>
          <a:xfrm>
            <a:off x="4520184" y="5285232"/>
            <a:ext cx="329184" cy="329184"/>
          </a:xfrm>
          <a:prstGeom prst="rect">
            <a:avLst/>
          </a:prstGeom>
        </p:spPr>
      </p:pic>
      <p:sp>
        <p:nvSpPr>
          <p:cNvPr id="48" name="Text 38"/>
          <p:cNvSpPr/>
          <p:nvPr/>
        </p:nvSpPr>
        <p:spPr>
          <a:xfrm>
            <a:off x="4977384" y="5321808"/>
            <a:ext cx="2782824" cy="256032"/>
          </a:xfrm>
          <a:prstGeom prst="rect">
            <a:avLst/>
          </a:prstGeom>
          <a:noFill/>
          <a:ln/>
        </p:spPr>
        <p:txBody>
          <a:bodyPr wrap="square" lIns="0" tIns="0" rIns="0" bIns="0" rtlCol="0" anchor="ctr"/>
          <a:lstStyle/>
          <a:p>
            <a:pPr marL="0" indent="0">
              <a:buNone/>
            </a:pPr>
            <a:r>
              <a:rPr lang="en-US" sz="1100" b="1" kern="0" spc="400" dirty="0">
                <a:solidFill>
                  <a:srgbClr val="10B981"/>
                </a:solidFill>
                <a:latin typeface="Calibri" pitchFamily="34" charset="0"/>
                <a:ea typeface="Calibri" pitchFamily="34" charset="-122"/>
                <a:cs typeface="Calibri" pitchFamily="34" charset="-120"/>
              </a:rPr>
              <a:t>DEVSECOPS</a:t>
            </a:r>
            <a:endParaRPr lang="en-US" sz="1100" dirty="0"/>
          </a:p>
        </p:txBody>
      </p:sp>
      <p:sp>
        <p:nvSpPr>
          <p:cNvPr id="49" name="Text 39"/>
          <p:cNvSpPr/>
          <p:nvPr/>
        </p:nvSpPr>
        <p:spPr>
          <a:xfrm>
            <a:off x="4520184" y="5715000"/>
            <a:ext cx="3194304" cy="457200"/>
          </a:xfrm>
          <a:prstGeom prst="rect">
            <a:avLst/>
          </a:prstGeom>
          <a:noFill/>
          <a:ln/>
        </p:spPr>
        <p:txBody>
          <a:bodyPr wrap="square" lIns="0" tIns="0" rIns="0" bIns="0" rtlCol="0" anchor="t"/>
          <a:lstStyle/>
          <a:p>
            <a:pPr marL="0" indent="0">
              <a:buNone/>
            </a:pPr>
            <a:r>
              <a:rPr lang="en-US" sz="1100" dirty="0">
                <a:solidFill>
                  <a:srgbClr val="0F172A"/>
                </a:solidFill>
                <a:latin typeface="Calibri" pitchFamily="34" charset="0"/>
                <a:ea typeface="Calibri" pitchFamily="34" charset="-122"/>
                <a:cs typeface="Calibri" pitchFamily="34" charset="-120"/>
              </a:rPr>
              <a:t>Azure </a:t>
            </a:r>
            <a:r>
              <a:rPr lang="en-US" sz="1100">
                <a:solidFill>
                  <a:srgbClr val="0F172A"/>
                </a:solidFill>
                <a:latin typeface="Calibri" pitchFamily="34" charset="0"/>
                <a:ea typeface="Calibri" pitchFamily="34" charset="-122"/>
                <a:cs typeface="Calibri" pitchFamily="34" charset="-120"/>
              </a:rPr>
              <a:t>DevOps  ·  </a:t>
            </a:r>
            <a:r>
              <a:rPr lang="en-US" sz="1100" dirty="0">
                <a:solidFill>
                  <a:srgbClr val="0F172A"/>
                </a:solidFill>
                <a:latin typeface="Calibri" pitchFamily="34" charset="0"/>
                <a:ea typeface="Calibri" pitchFamily="34" charset="-122"/>
                <a:cs typeface="Calibri" pitchFamily="34" charset="-120"/>
              </a:rPr>
              <a:t>Microsoft Security DevOps  ·  SAST · DAST · SCA · IaC scan</a:t>
            </a:r>
            <a:endParaRPr lang="en-US" sz="1100" dirty="0"/>
          </a:p>
        </p:txBody>
      </p:sp>
      <p:sp>
        <p:nvSpPr>
          <p:cNvPr id="50" name="Shape 40"/>
          <p:cNvSpPr/>
          <p:nvPr/>
        </p:nvSpPr>
        <p:spPr>
          <a:xfrm>
            <a:off x="8034528" y="5029200"/>
            <a:ext cx="3605784" cy="1234440"/>
          </a:xfrm>
          <a:prstGeom prst="rect">
            <a:avLst/>
          </a:prstGeom>
          <a:solidFill>
            <a:srgbClr val="FFFFFF"/>
          </a:solidFill>
          <a:ln w="12700">
            <a:solidFill>
              <a:srgbClr val="E2E8F0"/>
            </a:solidFill>
            <a:prstDash val="solid"/>
          </a:ln>
          <a:effectLst>
            <a:outerShdw blurRad="127000" dist="25400" dir="5400000" algn="bl" rotWithShape="0">
              <a:srgbClr val="0F172A">
                <a:alpha val="10000"/>
              </a:srgbClr>
            </a:outerShdw>
          </a:effectLst>
        </p:spPr>
        <p:txBody>
          <a:bodyPr/>
          <a:lstStyle/>
          <a:p>
            <a:endParaRPr lang="en-US"/>
          </a:p>
        </p:txBody>
      </p:sp>
      <p:sp>
        <p:nvSpPr>
          <p:cNvPr id="51" name="Shape 41"/>
          <p:cNvSpPr/>
          <p:nvPr/>
        </p:nvSpPr>
        <p:spPr>
          <a:xfrm>
            <a:off x="8034528" y="5029200"/>
            <a:ext cx="3605784" cy="91440"/>
          </a:xfrm>
          <a:prstGeom prst="rect">
            <a:avLst/>
          </a:prstGeom>
          <a:solidFill>
            <a:srgbClr val="F59E0B"/>
          </a:solidFill>
          <a:ln/>
        </p:spPr>
        <p:txBody>
          <a:bodyPr/>
          <a:lstStyle/>
          <a:p>
            <a:endParaRPr lang="en-US"/>
          </a:p>
        </p:txBody>
      </p:sp>
      <p:pic>
        <p:nvPicPr>
          <p:cNvPr id="52" name="Image 8" descr="preencoded.png"/>
          <p:cNvPicPr>
            <a:picLocks noChangeAspect="1"/>
          </p:cNvPicPr>
          <p:nvPr/>
        </p:nvPicPr>
        <p:blipFill>
          <a:blip r:embed="rId11"/>
          <a:stretch>
            <a:fillRect/>
          </a:stretch>
        </p:blipFill>
        <p:spPr>
          <a:xfrm>
            <a:off x="8263128" y="5285232"/>
            <a:ext cx="329184" cy="329184"/>
          </a:xfrm>
          <a:prstGeom prst="rect">
            <a:avLst/>
          </a:prstGeom>
        </p:spPr>
      </p:pic>
      <p:sp>
        <p:nvSpPr>
          <p:cNvPr id="53" name="Text 42"/>
          <p:cNvSpPr/>
          <p:nvPr/>
        </p:nvSpPr>
        <p:spPr>
          <a:xfrm>
            <a:off x="8720328" y="5321808"/>
            <a:ext cx="2782824" cy="256032"/>
          </a:xfrm>
          <a:prstGeom prst="rect">
            <a:avLst/>
          </a:prstGeom>
          <a:noFill/>
          <a:ln/>
        </p:spPr>
        <p:txBody>
          <a:bodyPr wrap="square" lIns="0" tIns="0" rIns="0" bIns="0" rtlCol="0" anchor="ctr"/>
          <a:lstStyle/>
          <a:p>
            <a:pPr marL="0" indent="0">
              <a:buNone/>
            </a:pPr>
            <a:r>
              <a:rPr lang="en-US" sz="1100" b="1" kern="0" spc="400" dirty="0">
                <a:solidFill>
                  <a:srgbClr val="F59E0B"/>
                </a:solidFill>
                <a:latin typeface="Calibri" pitchFamily="34" charset="0"/>
                <a:ea typeface="Calibri" pitchFamily="34" charset="-122"/>
                <a:cs typeface="Calibri" pitchFamily="34" charset="-120"/>
              </a:rPr>
              <a:t>GOVERNANCE</a:t>
            </a:r>
            <a:endParaRPr lang="en-US" sz="1100" dirty="0"/>
          </a:p>
        </p:txBody>
      </p:sp>
      <p:sp>
        <p:nvSpPr>
          <p:cNvPr id="54" name="Text 43"/>
          <p:cNvSpPr/>
          <p:nvPr/>
        </p:nvSpPr>
        <p:spPr>
          <a:xfrm>
            <a:off x="8263128" y="5715000"/>
            <a:ext cx="3194304" cy="457200"/>
          </a:xfrm>
          <a:prstGeom prst="rect">
            <a:avLst/>
          </a:prstGeom>
          <a:noFill/>
          <a:ln/>
        </p:spPr>
        <p:txBody>
          <a:bodyPr wrap="square" lIns="0" tIns="0" rIns="0" bIns="0" rtlCol="0" anchor="t"/>
          <a:lstStyle/>
          <a:p>
            <a:pPr marL="0" indent="0">
              <a:buNone/>
            </a:pPr>
            <a:r>
              <a:rPr lang="en-US" sz="1100" dirty="0">
                <a:solidFill>
                  <a:srgbClr val="0F172A"/>
                </a:solidFill>
                <a:latin typeface="Calibri" pitchFamily="34" charset="0"/>
                <a:ea typeface="Calibri" pitchFamily="34" charset="-122"/>
                <a:cs typeface="Calibri" pitchFamily="34" charset="-120"/>
              </a:rPr>
              <a:t>Azure Policy  ·  Landing Zones  ·  Microsoft Cloud Security Benchmark  ·  Defender CSPM</a:t>
            </a:r>
            <a:endParaRPr lang="en-US" sz="1100" dirty="0"/>
          </a:p>
        </p:txBody>
      </p:sp>
      <p:sp>
        <p:nvSpPr>
          <p:cNvPr id="55" name="Text 44"/>
          <p:cNvSpPr/>
          <p:nvPr/>
        </p:nvSpPr>
        <p:spPr>
          <a:xfrm>
            <a:off x="548640" y="6473952"/>
            <a:ext cx="7315200" cy="274320"/>
          </a:xfrm>
          <a:prstGeom prst="rect">
            <a:avLst/>
          </a:prstGeom>
          <a:noFill/>
          <a:ln/>
        </p:spPr>
        <p:txBody>
          <a:bodyPr wrap="square" lIns="0" tIns="0" rIns="0" bIns="0" rtlCol="0" anchor="ctr"/>
          <a:lstStyle/>
          <a:p>
            <a:pPr marL="0" indent="0">
              <a:buNone/>
            </a:pPr>
            <a:r>
              <a:rPr lang="en-US" sz="900" dirty="0">
                <a:solidFill>
                  <a:srgbClr val="94A3B8"/>
                </a:solidFill>
                <a:latin typeface="Calibri" pitchFamily="34" charset="0"/>
                <a:ea typeface="Calibri" pitchFamily="34" charset="-122"/>
                <a:cs typeface="Calibri" pitchFamily="34" charset="-120"/>
              </a:rPr>
              <a:t>Azure Web Application Security Design</a:t>
            </a:r>
            <a:endParaRPr lang="en-US" sz="900" dirty="0"/>
          </a:p>
        </p:txBody>
      </p:sp>
      <p:sp>
        <p:nvSpPr>
          <p:cNvPr id="56" name="Text 45"/>
          <p:cNvSpPr/>
          <p:nvPr/>
        </p:nvSpPr>
        <p:spPr>
          <a:xfrm>
            <a:off x="7985455" y="6473952"/>
            <a:ext cx="3657600" cy="274320"/>
          </a:xfrm>
          <a:prstGeom prst="rect">
            <a:avLst/>
          </a:prstGeom>
          <a:noFill/>
          <a:ln/>
        </p:spPr>
        <p:txBody>
          <a:bodyPr wrap="square" lIns="0" tIns="0" rIns="0" bIns="0"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04</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548640" y="365760"/>
            <a:ext cx="10972800" cy="274320"/>
          </a:xfrm>
          <a:prstGeom prst="rect">
            <a:avLst/>
          </a:prstGeom>
          <a:noFill/>
          <a:ln/>
        </p:spPr>
        <p:txBody>
          <a:bodyPr wrap="square" lIns="0" tIns="0" rIns="0" bIns="0" rtlCol="0" anchor="ctr"/>
          <a:lstStyle/>
          <a:p>
            <a:pPr marL="0" indent="0">
              <a:buNone/>
            </a:pPr>
            <a:r>
              <a:rPr lang="en-US" sz="1100" b="1" kern="0" spc="400" dirty="0">
                <a:solidFill>
                  <a:srgbClr val="06B6D4"/>
                </a:solidFill>
                <a:latin typeface="Calibri" pitchFamily="34" charset="0"/>
                <a:ea typeface="Calibri" pitchFamily="34" charset="-122"/>
                <a:cs typeface="Calibri" pitchFamily="34" charset="-120"/>
              </a:rPr>
              <a:t>REFERENCE ARCHITECTURE</a:t>
            </a:r>
            <a:endParaRPr lang="en-US" sz="1100" dirty="0"/>
          </a:p>
        </p:txBody>
      </p:sp>
      <p:sp>
        <p:nvSpPr>
          <p:cNvPr id="3" name="Text 1"/>
          <p:cNvSpPr/>
          <p:nvPr/>
        </p:nvSpPr>
        <p:spPr>
          <a:xfrm>
            <a:off x="548640" y="658368"/>
            <a:ext cx="10972800" cy="640080"/>
          </a:xfrm>
          <a:prstGeom prst="rect">
            <a:avLst/>
          </a:prstGeom>
          <a:noFill/>
          <a:ln/>
        </p:spPr>
        <p:txBody>
          <a:bodyPr wrap="square" lIns="0" tIns="0" rIns="0" bIns="0" rtlCol="0" anchor="ctr"/>
          <a:lstStyle/>
          <a:p>
            <a:pPr marL="0" indent="0">
              <a:buNone/>
            </a:pPr>
            <a:r>
              <a:rPr lang="en-US" sz="3000" b="1" dirty="0">
                <a:solidFill>
                  <a:srgbClr val="0F172A"/>
                </a:solidFill>
                <a:latin typeface="Calibri" pitchFamily="34" charset="0"/>
                <a:ea typeface="Calibri" pitchFamily="34" charset="-122"/>
                <a:cs typeface="Calibri" pitchFamily="34" charset="-120"/>
              </a:rPr>
              <a:t>Layered defense from edge to data</a:t>
            </a:r>
            <a:endParaRPr lang="en-US" sz="3000" dirty="0"/>
          </a:p>
        </p:txBody>
      </p:sp>
      <p:sp>
        <p:nvSpPr>
          <p:cNvPr id="4" name="Shape 2"/>
          <p:cNvSpPr/>
          <p:nvPr/>
        </p:nvSpPr>
        <p:spPr>
          <a:xfrm>
            <a:off x="1097280" y="1463040"/>
            <a:ext cx="7680960" cy="777240"/>
          </a:xfrm>
          <a:prstGeom prst="rect">
            <a:avLst/>
          </a:prstGeom>
          <a:solidFill>
            <a:srgbClr val="64748B"/>
          </a:solidFill>
          <a:ln/>
          <a:effectLst>
            <a:outerShdw blurRad="127000" dist="25400" dir="5400000" algn="bl" rotWithShape="0">
              <a:srgbClr val="0F172A">
                <a:alpha val="10000"/>
              </a:srgbClr>
            </a:outerShdw>
          </a:effectLst>
        </p:spPr>
        <p:txBody>
          <a:bodyPr/>
          <a:lstStyle/>
          <a:p>
            <a:endParaRPr lang="en-US" dirty="0"/>
          </a:p>
        </p:txBody>
      </p:sp>
      <p:pic>
        <p:nvPicPr>
          <p:cNvPr id="5" name="Image 0" descr="preencoded.png"/>
          <p:cNvPicPr>
            <a:picLocks noChangeAspect="1"/>
          </p:cNvPicPr>
          <p:nvPr/>
        </p:nvPicPr>
        <p:blipFill>
          <a:blip r:embed="rId3"/>
          <a:stretch>
            <a:fillRect/>
          </a:stretch>
        </p:blipFill>
        <p:spPr>
          <a:xfrm>
            <a:off x="1325880" y="1627632"/>
            <a:ext cx="457200" cy="457200"/>
          </a:xfrm>
          <a:prstGeom prst="rect">
            <a:avLst/>
          </a:prstGeom>
        </p:spPr>
      </p:pic>
      <p:sp>
        <p:nvSpPr>
          <p:cNvPr id="6" name="Text 3"/>
          <p:cNvSpPr/>
          <p:nvPr/>
        </p:nvSpPr>
        <p:spPr>
          <a:xfrm>
            <a:off x="1965960" y="1536192"/>
            <a:ext cx="6583680" cy="365760"/>
          </a:xfrm>
          <a:prstGeom prst="rect">
            <a:avLst/>
          </a:prstGeom>
          <a:noFill/>
          <a:ln/>
        </p:spPr>
        <p:txBody>
          <a:bodyPr wrap="square" lIns="0" tIns="0" rIns="0" bIns="0" rtlCol="0" anchor="ctr"/>
          <a:lstStyle/>
          <a:p>
            <a:pPr marL="0" indent="0">
              <a:buNone/>
            </a:pPr>
            <a:r>
              <a:rPr lang="en-US" sz="1600" b="1" dirty="0">
                <a:solidFill>
                  <a:srgbClr val="FFFFFF"/>
                </a:solidFill>
                <a:latin typeface="Calibri" pitchFamily="34" charset="0"/>
                <a:ea typeface="Calibri" pitchFamily="34" charset="-122"/>
                <a:cs typeface="Calibri" pitchFamily="34" charset="-120"/>
              </a:rPr>
              <a:t>Internet</a:t>
            </a:r>
            <a:endParaRPr lang="en-US" sz="1600" dirty="0"/>
          </a:p>
        </p:txBody>
      </p:sp>
      <p:sp>
        <p:nvSpPr>
          <p:cNvPr id="7" name="Text 4"/>
          <p:cNvSpPr/>
          <p:nvPr/>
        </p:nvSpPr>
        <p:spPr>
          <a:xfrm>
            <a:off x="1965960" y="1874520"/>
            <a:ext cx="6583680" cy="320040"/>
          </a:xfrm>
          <a:prstGeom prst="rect">
            <a:avLst/>
          </a:prstGeom>
          <a:noFill/>
          <a:ln/>
        </p:spPr>
        <p:txBody>
          <a:bodyPr wrap="square" lIns="0" tIns="0" rIns="0" bIns="0" rtlCol="0" anchor="ctr"/>
          <a:lstStyle/>
          <a:p>
            <a:r>
              <a:rPr lang="en-US" sz="1100">
                <a:solidFill>
                  <a:srgbClr val="CADCFC"/>
                </a:solidFill>
                <a:latin typeface="Calibri"/>
                <a:ea typeface="Calibri"/>
                <a:cs typeface="Calibri"/>
              </a:rPr>
              <a:t>Trusted clients / Untrusted</a:t>
            </a:r>
            <a:r>
              <a:rPr lang="en-US" sz="1100" dirty="0">
                <a:solidFill>
                  <a:srgbClr val="CADCFC"/>
                </a:solidFill>
                <a:latin typeface="Calibri"/>
                <a:ea typeface="Calibri"/>
                <a:cs typeface="Calibri"/>
              </a:rPr>
              <a:t> clients</a:t>
            </a:r>
            <a:endParaRPr lang="en-US" sz="1100" dirty="0">
              <a:latin typeface="Calibri"/>
              <a:ea typeface="Calibri"/>
              <a:cs typeface="Calibri"/>
            </a:endParaRPr>
          </a:p>
        </p:txBody>
      </p:sp>
      <p:pic>
        <p:nvPicPr>
          <p:cNvPr id="8" name="Image 1" descr="preencoded.png"/>
          <p:cNvPicPr>
            <a:picLocks noChangeAspect="1"/>
          </p:cNvPicPr>
          <p:nvPr/>
        </p:nvPicPr>
        <p:blipFill>
          <a:blip r:embed="rId4"/>
          <a:stretch>
            <a:fillRect/>
          </a:stretch>
        </p:blipFill>
        <p:spPr>
          <a:xfrm>
            <a:off x="4828032" y="2240280"/>
            <a:ext cx="201168" cy="201168"/>
          </a:xfrm>
          <a:prstGeom prst="rect">
            <a:avLst/>
          </a:prstGeom>
        </p:spPr>
      </p:pic>
      <p:sp>
        <p:nvSpPr>
          <p:cNvPr id="9" name="Shape 5"/>
          <p:cNvSpPr/>
          <p:nvPr/>
        </p:nvSpPr>
        <p:spPr>
          <a:xfrm>
            <a:off x="1097280" y="2404872"/>
            <a:ext cx="7680960" cy="777240"/>
          </a:xfrm>
          <a:prstGeom prst="rect">
            <a:avLst/>
          </a:prstGeom>
          <a:solidFill>
            <a:srgbClr val="06B6D4"/>
          </a:solidFill>
          <a:ln/>
          <a:effectLst>
            <a:outerShdw blurRad="127000" dist="25400" dir="5400000" algn="bl" rotWithShape="0">
              <a:srgbClr val="0F172A">
                <a:alpha val="10000"/>
              </a:srgbClr>
            </a:outerShdw>
          </a:effectLst>
        </p:spPr>
        <p:txBody>
          <a:bodyPr/>
          <a:lstStyle/>
          <a:p>
            <a:endParaRPr lang="en-US"/>
          </a:p>
        </p:txBody>
      </p:sp>
      <p:pic>
        <p:nvPicPr>
          <p:cNvPr id="10" name="Image 2" descr="preencoded.png"/>
          <p:cNvPicPr>
            <a:picLocks noChangeAspect="1"/>
          </p:cNvPicPr>
          <p:nvPr/>
        </p:nvPicPr>
        <p:blipFill>
          <a:blip r:embed="rId5"/>
          <a:stretch>
            <a:fillRect/>
          </a:stretch>
        </p:blipFill>
        <p:spPr>
          <a:xfrm>
            <a:off x="1325880" y="2569464"/>
            <a:ext cx="457200" cy="457200"/>
          </a:xfrm>
          <a:prstGeom prst="rect">
            <a:avLst/>
          </a:prstGeom>
        </p:spPr>
      </p:pic>
      <p:sp>
        <p:nvSpPr>
          <p:cNvPr id="11" name="Text 6"/>
          <p:cNvSpPr/>
          <p:nvPr/>
        </p:nvSpPr>
        <p:spPr>
          <a:xfrm>
            <a:off x="1965960" y="2478024"/>
            <a:ext cx="6583680" cy="365760"/>
          </a:xfrm>
          <a:prstGeom prst="rect">
            <a:avLst/>
          </a:prstGeom>
          <a:noFill/>
          <a:ln/>
        </p:spPr>
        <p:txBody>
          <a:bodyPr wrap="square" lIns="0" tIns="0" rIns="0" bIns="0" rtlCol="0" anchor="ctr"/>
          <a:lstStyle/>
          <a:p>
            <a:r>
              <a:rPr lang="en-US" sz="1600" b="1" dirty="0">
                <a:solidFill>
                  <a:srgbClr val="FFFFFF"/>
                </a:solidFill>
                <a:latin typeface="Calibri"/>
                <a:ea typeface="Calibri"/>
                <a:cs typeface="Calibri"/>
              </a:rPr>
              <a:t>Azure Front Door Premium / </a:t>
            </a:r>
            <a:r>
              <a:rPr lang="en-US" sz="1600" b="1">
                <a:solidFill>
                  <a:srgbClr val="FFFFFF"/>
                </a:solidFill>
                <a:latin typeface="Calibri"/>
                <a:ea typeface="Calibri"/>
                <a:cs typeface="Calibri"/>
              </a:rPr>
              <a:t>Cloudflare</a:t>
            </a:r>
            <a:endParaRPr lang="en-US" sz="1600" dirty="0" err="1"/>
          </a:p>
        </p:txBody>
      </p:sp>
      <p:sp>
        <p:nvSpPr>
          <p:cNvPr id="12" name="Text 7"/>
          <p:cNvSpPr/>
          <p:nvPr/>
        </p:nvSpPr>
        <p:spPr>
          <a:xfrm>
            <a:off x="1965960" y="2816352"/>
            <a:ext cx="6583680" cy="320040"/>
          </a:xfrm>
          <a:prstGeom prst="rect">
            <a:avLst/>
          </a:prstGeom>
          <a:noFill/>
          <a:ln/>
        </p:spPr>
        <p:txBody>
          <a:bodyPr wrap="square" lIns="0" tIns="0" rIns="0" bIns="0" rtlCol="0" anchor="ctr"/>
          <a:lstStyle/>
          <a:p>
            <a:pPr marL="0" indent="0">
              <a:buNone/>
            </a:pPr>
            <a:r>
              <a:rPr lang="en-US" sz="1100" dirty="0">
                <a:solidFill>
                  <a:srgbClr val="CADCFC"/>
                </a:solidFill>
                <a:latin typeface="Calibri" pitchFamily="34" charset="0"/>
                <a:ea typeface="Calibri" pitchFamily="34" charset="-122"/>
                <a:cs typeface="Calibri" pitchFamily="34" charset="-120"/>
              </a:rPr>
              <a:t>WAF · Bot protection · Rate limiting · DDoS L3-L7</a:t>
            </a:r>
            <a:endParaRPr lang="en-US" sz="1100" dirty="0"/>
          </a:p>
        </p:txBody>
      </p:sp>
      <p:pic>
        <p:nvPicPr>
          <p:cNvPr id="13" name="Image 3" descr="preencoded.png"/>
          <p:cNvPicPr>
            <a:picLocks noChangeAspect="1"/>
          </p:cNvPicPr>
          <p:nvPr/>
        </p:nvPicPr>
        <p:blipFill>
          <a:blip r:embed="rId4"/>
          <a:stretch>
            <a:fillRect/>
          </a:stretch>
        </p:blipFill>
        <p:spPr>
          <a:xfrm>
            <a:off x="4828032" y="3182112"/>
            <a:ext cx="201168" cy="201168"/>
          </a:xfrm>
          <a:prstGeom prst="rect">
            <a:avLst/>
          </a:prstGeom>
        </p:spPr>
      </p:pic>
      <p:sp>
        <p:nvSpPr>
          <p:cNvPr id="14" name="Shape 8"/>
          <p:cNvSpPr/>
          <p:nvPr/>
        </p:nvSpPr>
        <p:spPr>
          <a:xfrm>
            <a:off x="1097280" y="3346704"/>
            <a:ext cx="7680960" cy="777240"/>
          </a:xfrm>
          <a:prstGeom prst="rect">
            <a:avLst/>
          </a:prstGeom>
          <a:solidFill>
            <a:srgbClr val="0891B2"/>
          </a:solidFill>
          <a:ln/>
          <a:effectLst>
            <a:outerShdw blurRad="127000" dist="25400" dir="5400000" algn="bl" rotWithShape="0">
              <a:srgbClr val="0F172A">
                <a:alpha val="10000"/>
              </a:srgbClr>
            </a:outerShdw>
          </a:effectLst>
        </p:spPr>
        <p:txBody>
          <a:bodyPr/>
          <a:lstStyle/>
          <a:p>
            <a:endParaRPr lang="en-US"/>
          </a:p>
        </p:txBody>
      </p:sp>
      <p:pic>
        <p:nvPicPr>
          <p:cNvPr id="15" name="Image 4" descr="preencoded.png"/>
          <p:cNvPicPr>
            <a:picLocks noChangeAspect="1"/>
          </p:cNvPicPr>
          <p:nvPr/>
        </p:nvPicPr>
        <p:blipFill>
          <a:blip r:embed="rId6"/>
          <a:stretch>
            <a:fillRect/>
          </a:stretch>
        </p:blipFill>
        <p:spPr>
          <a:xfrm>
            <a:off x="1325880" y="3511296"/>
            <a:ext cx="457200" cy="457200"/>
          </a:xfrm>
          <a:prstGeom prst="rect">
            <a:avLst/>
          </a:prstGeom>
        </p:spPr>
      </p:pic>
      <p:sp>
        <p:nvSpPr>
          <p:cNvPr id="16" name="Text 9"/>
          <p:cNvSpPr/>
          <p:nvPr/>
        </p:nvSpPr>
        <p:spPr>
          <a:xfrm>
            <a:off x="1965960" y="3419856"/>
            <a:ext cx="6583680" cy="365760"/>
          </a:xfrm>
          <a:prstGeom prst="rect">
            <a:avLst/>
          </a:prstGeom>
          <a:noFill/>
          <a:ln/>
        </p:spPr>
        <p:txBody>
          <a:bodyPr wrap="square" lIns="0" tIns="0" rIns="0" bIns="0" rtlCol="0" anchor="ctr"/>
          <a:lstStyle/>
          <a:p>
            <a:pPr marL="0" indent="0">
              <a:buNone/>
            </a:pPr>
            <a:r>
              <a:rPr lang="en-US" sz="1600" b="1" dirty="0">
                <a:solidFill>
                  <a:srgbClr val="FFFFFF"/>
                </a:solidFill>
                <a:latin typeface="Calibri" pitchFamily="34" charset="0"/>
                <a:ea typeface="Calibri" pitchFamily="34" charset="-122"/>
                <a:cs typeface="Calibri" pitchFamily="34" charset="-120"/>
              </a:rPr>
              <a:t>Application Gateway WAF v2</a:t>
            </a:r>
            <a:endParaRPr lang="en-US" sz="1600" dirty="0"/>
          </a:p>
        </p:txBody>
      </p:sp>
      <p:sp>
        <p:nvSpPr>
          <p:cNvPr id="17" name="Text 10"/>
          <p:cNvSpPr/>
          <p:nvPr/>
        </p:nvSpPr>
        <p:spPr>
          <a:xfrm>
            <a:off x="1965960" y="3758184"/>
            <a:ext cx="6583680" cy="320040"/>
          </a:xfrm>
          <a:prstGeom prst="rect">
            <a:avLst/>
          </a:prstGeom>
          <a:noFill/>
          <a:ln/>
        </p:spPr>
        <p:txBody>
          <a:bodyPr wrap="square" lIns="0" tIns="0" rIns="0" bIns="0" rtlCol="0" anchor="ctr"/>
          <a:lstStyle/>
          <a:p>
            <a:pPr marL="0" indent="0">
              <a:buNone/>
            </a:pPr>
            <a:r>
              <a:rPr lang="en-US" sz="1100" dirty="0">
                <a:solidFill>
                  <a:srgbClr val="CADCFC"/>
                </a:solidFill>
                <a:latin typeface="Calibri" pitchFamily="34" charset="0"/>
                <a:ea typeface="Calibri" pitchFamily="34" charset="-122"/>
                <a:cs typeface="Calibri" pitchFamily="34" charset="-120"/>
              </a:rPr>
              <a:t>OWASP CRS · Regional WAF · TLS termination</a:t>
            </a:r>
            <a:endParaRPr lang="en-US" sz="1100" dirty="0"/>
          </a:p>
        </p:txBody>
      </p:sp>
      <p:pic>
        <p:nvPicPr>
          <p:cNvPr id="18" name="Image 5" descr="preencoded.png"/>
          <p:cNvPicPr>
            <a:picLocks noChangeAspect="1"/>
          </p:cNvPicPr>
          <p:nvPr/>
        </p:nvPicPr>
        <p:blipFill>
          <a:blip r:embed="rId4"/>
          <a:stretch>
            <a:fillRect/>
          </a:stretch>
        </p:blipFill>
        <p:spPr>
          <a:xfrm>
            <a:off x="4828032" y="4123944"/>
            <a:ext cx="201168" cy="201168"/>
          </a:xfrm>
          <a:prstGeom prst="rect">
            <a:avLst/>
          </a:prstGeom>
        </p:spPr>
      </p:pic>
      <p:sp>
        <p:nvSpPr>
          <p:cNvPr id="19" name="Shape 11"/>
          <p:cNvSpPr/>
          <p:nvPr/>
        </p:nvSpPr>
        <p:spPr>
          <a:xfrm>
            <a:off x="1097280" y="4288536"/>
            <a:ext cx="7680960" cy="777240"/>
          </a:xfrm>
          <a:prstGeom prst="rect">
            <a:avLst/>
          </a:prstGeom>
          <a:solidFill>
            <a:srgbClr val="1E293B"/>
          </a:solidFill>
          <a:ln/>
          <a:effectLst>
            <a:outerShdw blurRad="127000" dist="25400" dir="5400000" algn="bl" rotWithShape="0">
              <a:srgbClr val="0F172A">
                <a:alpha val="10000"/>
              </a:srgbClr>
            </a:outerShdw>
          </a:effectLst>
        </p:spPr>
        <p:txBody>
          <a:bodyPr/>
          <a:lstStyle/>
          <a:p>
            <a:endParaRPr lang="en-US"/>
          </a:p>
        </p:txBody>
      </p:sp>
      <p:pic>
        <p:nvPicPr>
          <p:cNvPr id="20" name="Image 6" descr="preencoded.png"/>
          <p:cNvPicPr>
            <a:picLocks noChangeAspect="1"/>
          </p:cNvPicPr>
          <p:nvPr/>
        </p:nvPicPr>
        <p:blipFill>
          <a:blip r:embed="rId7"/>
          <a:stretch>
            <a:fillRect/>
          </a:stretch>
        </p:blipFill>
        <p:spPr>
          <a:xfrm>
            <a:off x="1325880" y="4453128"/>
            <a:ext cx="457200" cy="457200"/>
          </a:xfrm>
          <a:prstGeom prst="rect">
            <a:avLst/>
          </a:prstGeom>
        </p:spPr>
      </p:pic>
      <p:sp>
        <p:nvSpPr>
          <p:cNvPr id="21" name="Text 12"/>
          <p:cNvSpPr/>
          <p:nvPr/>
        </p:nvSpPr>
        <p:spPr>
          <a:xfrm>
            <a:off x="1965960" y="4361688"/>
            <a:ext cx="6583680" cy="365760"/>
          </a:xfrm>
          <a:prstGeom prst="rect">
            <a:avLst/>
          </a:prstGeom>
          <a:noFill/>
          <a:ln/>
        </p:spPr>
        <p:txBody>
          <a:bodyPr wrap="square" lIns="0" tIns="0" rIns="0" bIns="0" rtlCol="0" anchor="ctr"/>
          <a:lstStyle/>
          <a:p>
            <a:pPr marL="0" indent="0">
              <a:buNone/>
            </a:pPr>
            <a:r>
              <a:rPr lang="en-US" sz="1600" b="1" dirty="0">
                <a:solidFill>
                  <a:srgbClr val="FFFFFF"/>
                </a:solidFill>
                <a:latin typeface="Calibri" pitchFamily="34" charset="0"/>
                <a:ea typeface="Calibri" pitchFamily="34" charset="-122"/>
                <a:cs typeface="Calibri" pitchFamily="34" charset="-120"/>
              </a:rPr>
              <a:t>Azure App Service (Web Tier)</a:t>
            </a:r>
            <a:endParaRPr lang="en-US" sz="1600" dirty="0"/>
          </a:p>
        </p:txBody>
      </p:sp>
      <p:sp>
        <p:nvSpPr>
          <p:cNvPr id="22" name="Text 13"/>
          <p:cNvSpPr/>
          <p:nvPr/>
        </p:nvSpPr>
        <p:spPr>
          <a:xfrm>
            <a:off x="1965960" y="4700016"/>
            <a:ext cx="6583680" cy="320040"/>
          </a:xfrm>
          <a:prstGeom prst="rect">
            <a:avLst/>
          </a:prstGeom>
          <a:noFill/>
          <a:ln/>
        </p:spPr>
        <p:txBody>
          <a:bodyPr wrap="square" lIns="0" tIns="0" rIns="0" bIns="0" rtlCol="0" anchor="ctr"/>
          <a:lstStyle/>
          <a:p>
            <a:pPr marL="0" indent="0">
              <a:buNone/>
            </a:pPr>
            <a:r>
              <a:rPr lang="en-US" sz="1100" dirty="0">
                <a:solidFill>
                  <a:srgbClr val="CADCFC"/>
                </a:solidFill>
                <a:latin typeface="Calibri" pitchFamily="34" charset="0"/>
                <a:ea typeface="Calibri" pitchFamily="34" charset="-122"/>
                <a:cs typeface="Calibri" pitchFamily="34" charset="-120"/>
              </a:rPr>
              <a:t>Managed Identity · Private Endpoints · NSGs</a:t>
            </a:r>
            <a:endParaRPr lang="en-US" sz="1100" dirty="0"/>
          </a:p>
        </p:txBody>
      </p:sp>
      <p:pic>
        <p:nvPicPr>
          <p:cNvPr id="23" name="Image 7" descr="preencoded.png"/>
          <p:cNvPicPr>
            <a:picLocks noChangeAspect="1"/>
          </p:cNvPicPr>
          <p:nvPr/>
        </p:nvPicPr>
        <p:blipFill>
          <a:blip r:embed="rId4"/>
          <a:stretch>
            <a:fillRect/>
          </a:stretch>
        </p:blipFill>
        <p:spPr>
          <a:xfrm>
            <a:off x="4828032" y="5065776"/>
            <a:ext cx="201168" cy="201168"/>
          </a:xfrm>
          <a:prstGeom prst="rect">
            <a:avLst/>
          </a:prstGeom>
        </p:spPr>
      </p:pic>
      <p:sp>
        <p:nvSpPr>
          <p:cNvPr id="24" name="Shape 14"/>
          <p:cNvSpPr/>
          <p:nvPr/>
        </p:nvSpPr>
        <p:spPr>
          <a:xfrm>
            <a:off x="1097280" y="5230368"/>
            <a:ext cx="7680960" cy="777240"/>
          </a:xfrm>
          <a:prstGeom prst="rect">
            <a:avLst/>
          </a:prstGeom>
          <a:solidFill>
            <a:srgbClr val="0F1729"/>
          </a:solidFill>
          <a:ln/>
          <a:effectLst>
            <a:outerShdw blurRad="127000" dist="25400" dir="5400000" algn="bl" rotWithShape="0">
              <a:srgbClr val="0F172A">
                <a:alpha val="10000"/>
              </a:srgbClr>
            </a:outerShdw>
          </a:effectLst>
        </p:spPr>
        <p:txBody>
          <a:bodyPr/>
          <a:lstStyle/>
          <a:p>
            <a:endParaRPr lang="en-US"/>
          </a:p>
        </p:txBody>
      </p:sp>
      <p:pic>
        <p:nvPicPr>
          <p:cNvPr id="25" name="Image 8" descr="preencoded.png"/>
          <p:cNvPicPr>
            <a:picLocks noChangeAspect="1"/>
          </p:cNvPicPr>
          <p:nvPr/>
        </p:nvPicPr>
        <p:blipFill>
          <a:blip r:embed="rId8"/>
          <a:stretch>
            <a:fillRect/>
          </a:stretch>
        </p:blipFill>
        <p:spPr>
          <a:xfrm>
            <a:off x="1325880" y="5394960"/>
            <a:ext cx="457200" cy="457200"/>
          </a:xfrm>
          <a:prstGeom prst="rect">
            <a:avLst/>
          </a:prstGeom>
        </p:spPr>
      </p:pic>
      <p:sp>
        <p:nvSpPr>
          <p:cNvPr id="26" name="Text 15"/>
          <p:cNvSpPr/>
          <p:nvPr/>
        </p:nvSpPr>
        <p:spPr>
          <a:xfrm>
            <a:off x="1965960" y="5303520"/>
            <a:ext cx="6583680" cy="365760"/>
          </a:xfrm>
          <a:prstGeom prst="rect">
            <a:avLst/>
          </a:prstGeom>
          <a:noFill/>
          <a:ln/>
        </p:spPr>
        <p:txBody>
          <a:bodyPr wrap="square" lIns="0" tIns="0" rIns="0" bIns="0" rtlCol="0" anchor="ctr"/>
          <a:lstStyle/>
          <a:p>
            <a:pPr marL="0" indent="0">
              <a:buNone/>
            </a:pPr>
            <a:r>
              <a:rPr lang="en-US" sz="1600" b="1" dirty="0">
                <a:solidFill>
                  <a:srgbClr val="FFFFFF"/>
                </a:solidFill>
                <a:latin typeface="Calibri" pitchFamily="34" charset="0"/>
                <a:ea typeface="Calibri" pitchFamily="34" charset="-122"/>
                <a:cs typeface="Calibri" pitchFamily="34" charset="-120"/>
              </a:rPr>
              <a:t>Backend: SQL · Storage · APIs</a:t>
            </a:r>
            <a:endParaRPr lang="en-US" sz="1600" dirty="0"/>
          </a:p>
        </p:txBody>
      </p:sp>
      <p:sp>
        <p:nvSpPr>
          <p:cNvPr id="27" name="Text 16"/>
          <p:cNvSpPr/>
          <p:nvPr/>
        </p:nvSpPr>
        <p:spPr>
          <a:xfrm>
            <a:off x="1965960" y="5641848"/>
            <a:ext cx="6583680" cy="320040"/>
          </a:xfrm>
          <a:prstGeom prst="rect">
            <a:avLst/>
          </a:prstGeom>
          <a:noFill/>
          <a:ln/>
        </p:spPr>
        <p:txBody>
          <a:bodyPr wrap="square" lIns="0" tIns="0" rIns="0" bIns="0" rtlCol="0" anchor="ctr"/>
          <a:lstStyle/>
          <a:p>
            <a:pPr marL="0" indent="0">
              <a:buNone/>
            </a:pPr>
            <a:r>
              <a:rPr lang="en-US" sz="1100" dirty="0">
                <a:solidFill>
                  <a:srgbClr val="CADCFC"/>
                </a:solidFill>
                <a:latin typeface="Calibri" pitchFamily="34" charset="0"/>
                <a:ea typeface="Calibri" pitchFamily="34" charset="-122"/>
                <a:cs typeface="Calibri" pitchFamily="34" charset="-120"/>
              </a:rPr>
              <a:t>Private endpoints · Defender for Cloud</a:t>
            </a:r>
            <a:endParaRPr lang="en-US" sz="1100" dirty="0"/>
          </a:p>
        </p:txBody>
      </p:sp>
      <p:sp>
        <p:nvSpPr>
          <p:cNvPr id="28" name="Shape 17"/>
          <p:cNvSpPr/>
          <p:nvPr/>
        </p:nvSpPr>
        <p:spPr>
          <a:xfrm>
            <a:off x="9144000" y="1463040"/>
            <a:ext cx="2560320" cy="4617720"/>
          </a:xfrm>
          <a:prstGeom prst="rect">
            <a:avLst/>
          </a:prstGeom>
          <a:solidFill>
            <a:srgbClr val="FFFFFF"/>
          </a:solidFill>
          <a:ln w="12700">
            <a:solidFill>
              <a:srgbClr val="E2E8F0"/>
            </a:solidFill>
            <a:prstDash val="solid"/>
          </a:ln>
          <a:effectLst>
            <a:outerShdw blurRad="177800" dist="38100" dir="5400000" algn="bl" rotWithShape="0">
              <a:srgbClr val="0F172A">
                <a:alpha val="14000"/>
              </a:srgbClr>
            </a:outerShdw>
          </a:effectLst>
        </p:spPr>
        <p:txBody>
          <a:bodyPr/>
          <a:lstStyle/>
          <a:p>
            <a:endParaRPr lang="en-US"/>
          </a:p>
        </p:txBody>
      </p:sp>
      <p:sp>
        <p:nvSpPr>
          <p:cNvPr id="29" name="Text 18"/>
          <p:cNvSpPr/>
          <p:nvPr/>
        </p:nvSpPr>
        <p:spPr>
          <a:xfrm>
            <a:off x="9372600" y="1691640"/>
            <a:ext cx="2103120" cy="228600"/>
          </a:xfrm>
          <a:prstGeom prst="rect">
            <a:avLst/>
          </a:prstGeom>
          <a:noFill/>
          <a:ln/>
        </p:spPr>
        <p:txBody>
          <a:bodyPr wrap="square" lIns="0" tIns="0" rIns="0" bIns="0" rtlCol="0" anchor="ctr"/>
          <a:lstStyle/>
          <a:p>
            <a:pPr marL="0" indent="0">
              <a:buNone/>
            </a:pPr>
            <a:r>
              <a:rPr lang="en-US" sz="1000" b="1" kern="0" spc="400" dirty="0">
                <a:solidFill>
                  <a:srgbClr val="06B6D4"/>
                </a:solidFill>
                <a:latin typeface="Calibri" pitchFamily="34" charset="0"/>
                <a:ea typeface="Calibri" pitchFamily="34" charset="-122"/>
                <a:cs typeface="Calibri" pitchFamily="34" charset="-120"/>
              </a:rPr>
              <a:t>CROSS-CUTTING</a:t>
            </a:r>
            <a:endParaRPr lang="en-US" sz="1000" dirty="0"/>
          </a:p>
        </p:txBody>
      </p:sp>
      <p:sp>
        <p:nvSpPr>
          <p:cNvPr id="30" name="Text 19"/>
          <p:cNvSpPr/>
          <p:nvPr/>
        </p:nvSpPr>
        <p:spPr>
          <a:xfrm>
            <a:off x="9372600" y="1920240"/>
            <a:ext cx="2103120" cy="365760"/>
          </a:xfrm>
          <a:prstGeom prst="rect">
            <a:avLst/>
          </a:prstGeom>
          <a:noFill/>
          <a:ln/>
        </p:spPr>
        <p:txBody>
          <a:bodyPr wrap="square" lIns="0" tIns="0" rIns="0" bIns="0" rtlCol="0" anchor="ctr"/>
          <a:lstStyle/>
          <a:p>
            <a:pPr marL="0" indent="0">
              <a:buNone/>
            </a:pPr>
            <a:r>
              <a:rPr lang="en-US" sz="1600" b="1" dirty="0">
                <a:solidFill>
                  <a:srgbClr val="0F172A"/>
                </a:solidFill>
                <a:latin typeface="Calibri" pitchFamily="34" charset="0"/>
                <a:ea typeface="Calibri" pitchFamily="34" charset="-122"/>
                <a:cs typeface="Calibri" pitchFamily="34" charset="-120"/>
              </a:rPr>
              <a:t>Always-on controls</a:t>
            </a:r>
            <a:endParaRPr lang="en-US" sz="1600" dirty="0"/>
          </a:p>
        </p:txBody>
      </p:sp>
      <p:sp>
        <p:nvSpPr>
          <p:cNvPr id="31" name="Text 20"/>
          <p:cNvSpPr/>
          <p:nvPr/>
        </p:nvSpPr>
        <p:spPr>
          <a:xfrm>
            <a:off x="9372600" y="2377440"/>
            <a:ext cx="2103120" cy="3520440"/>
          </a:xfrm>
          <a:prstGeom prst="rect">
            <a:avLst/>
          </a:prstGeom>
          <a:noFill/>
          <a:ln/>
        </p:spPr>
        <p:txBody>
          <a:bodyPr wrap="square" lIns="0" tIns="0" rIns="0" bIns="0" rtlCol="0" anchor="t"/>
          <a:lstStyle/>
          <a:p>
            <a:pPr marL="342900" indent="-342900">
              <a:spcAft>
                <a:spcPts val="600"/>
              </a:spcAft>
              <a:buSzPct val="100000"/>
              <a:buChar char="■"/>
            </a:pPr>
            <a:r>
              <a:rPr lang="en-US" sz="1150" dirty="0">
                <a:solidFill>
                  <a:srgbClr val="0F172A"/>
                </a:solidFill>
                <a:latin typeface="Calibri" pitchFamily="34" charset="0"/>
                <a:ea typeface="Calibri" pitchFamily="34" charset="-122"/>
                <a:cs typeface="Calibri" pitchFamily="34" charset="-120"/>
              </a:rPr>
              <a:t>Microsoft </a:t>
            </a:r>
            <a:r>
              <a:rPr lang="en-US" sz="1150">
                <a:solidFill>
                  <a:srgbClr val="0F172A"/>
                </a:solidFill>
                <a:latin typeface="Calibri" pitchFamily="34" charset="0"/>
                <a:ea typeface="Calibri" pitchFamily="34" charset="-122"/>
                <a:cs typeface="Calibri" pitchFamily="34" charset="-120"/>
              </a:rPr>
              <a:t>Entra ID + </a:t>
            </a:r>
            <a:r>
              <a:rPr lang="en-US" sz="1150" dirty="0">
                <a:solidFill>
                  <a:srgbClr val="0F172A"/>
                </a:solidFill>
                <a:latin typeface="Calibri" pitchFamily="34" charset="0"/>
                <a:ea typeface="Calibri" pitchFamily="34" charset="-122"/>
                <a:cs typeface="Calibri" pitchFamily="34" charset="-120"/>
              </a:rPr>
              <a:t>Conditional Access</a:t>
            </a:r>
            <a:endParaRPr lang="en-US" sz="1150" dirty="0"/>
          </a:p>
          <a:p>
            <a:pPr marL="342900" indent="-342900">
              <a:spcAft>
                <a:spcPts val="600"/>
              </a:spcAft>
              <a:buSzPct val="100000"/>
              <a:buChar char="■"/>
            </a:pPr>
            <a:r>
              <a:rPr lang="en-US" sz="1150" dirty="0">
                <a:solidFill>
                  <a:srgbClr val="0F172A"/>
                </a:solidFill>
                <a:latin typeface="Calibri" pitchFamily="34" charset="0"/>
                <a:ea typeface="Calibri" pitchFamily="34" charset="-122"/>
                <a:cs typeface="Calibri" pitchFamily="34" charset="-120"/>
              </a:rPr>
              <a:t>Azure Key Vault for all secrets</a:t>
            </a:r>
            <a:endParaRPr lang="en-US" sz="1150" dirty="0"/>
          </a:p>
          <a:p>
            <a:pPr marL="342900" indent="-342900">
              <a:spcAft>
                <a:spcPts val="600"/>
              </a:spcAft>
              <a:buSzPct val="100000"/>
              <a:buChar char="■"/>
            </a:pPr>
            <a:r>
              <a:rPr lang="en-US" sz="1150" dirty="0">
                <a:solidFill>
                  <a:srgbClr val="0F172A"/>
                </a:solidFill>
                <a:latin typeface="Calibri" pitchFamily="34" charset="0"/>
                <a:ea typeface="Calibri" pitchFamily="34" charset="-122"/>
                <a:cs typeface="Calibri" pitchFamily="34" charset="-120"/>
              </a:rPr>
              <a:t>Managed Identities (no embedded creds)</a:t>
            </a:r>
            <a:endParaRPr lang="en-US" sz="1150" dirty="0"/>
          </a:p>
          <a:p>
            <a:pPr marL="342900" indent="-342900">
              <a:spcAft>
                <a:spcPts val="600"/>
              </a:spcAft>
              <a:buSzPct val="100000"/>
              <a:buChar char="■"/>
            </a:pPr>
            <a:r>
              <a:rPr lang="en-US" sz="1150" dirty="0">
                <a:solidFill>
                  <a:srgbClr val="0F172A"/>
                </a:solidFill>
                <a:latin typeface="Calibri" pitchFamily="34" charset="0"/>
                <a:ea typeface="Calibri" pitchFamily="34" charset="-122"/>
                <a:cs typeface="Calibri" pitchFamily="34" charset="-120"/>
              </a:rPr>
              <a:t>Defender for Cloud + Defender for Storage</a:t>
            </a:r>
            <a:endParaRPr lang="en-US" sz="1150" dirty="0"/>
          </a:p>
          <a:p>
            <a:pPr marL="342900" indent="-342900">
              <a:spcAft>
                <a:spcPts val="600"/>
              </a:spcAft>
              <a:buSzPct val="100000"/>
              <a:buChar char="■"/>
            </a:pPr>
            <a:r>
              <a:rPr lang="en-US" sz="1150" dirty="0">
                <a:solidFill>
                  <a:srgbClr val="0F172A"/>
                </a:solidFill>
                <a:latin typeface="Calibri" pitchFamily="34" charset="0"/>
                <a:ea typeface="Calibri" pitchFamily="34" charset="-122"/>
                <a:cs typeface="Calibri" pitchFamily="34" charset="-120"/>
              </a:rPr>
              <a:t>Microsoft Sentinel SIEM + SOAR</a:t>
            </a:r>
            <a:endParaRPr lang="en-US" sz="1150" dirty="0"/>
          </a:p>
          <a:p>
            <a:pPr marL="342900" indent="-342900">
              <a:spcAft>
                <a:spcPts val="600"/>
              </a:spcAft>
              <a:buSzPct val="100000"/>
              <a:buChar char="■"/>
            </a:pPr>
            <a:r>
              <a:rPr lang="en-US" sz="1150" dirty="0">
                <a:solidFill>
                  <a:srgbClr val="0F172A"/>
                </a:solidFill>
                <a:latin typeface="Calibri" pitchFamily="34" charset="0"/>
                <a:ea typeface="Calibri" pitchFamily="34" charset="-122"/>
                <a:cs typeface="Calibri" pitchFamily="34" charset="-120"/>
              </a:rPr>
              <a:t>Azure Policy enforcement</a:t>
            </a:r>
            <a:endParaRPr lang="en-US" sz="1150" dirty="0"/>
          </a:p>
          <a:p>
            <a:pPr marL="342900" indent="-342900">
              <a:spcAft>
                <a:spcPts val="600"/>
              </a:spcAft>
              <a:buSzPct val="100000"/>
              <a:buChar char="■"/>
            </a:pPr>
            <a:r>
              <a:rPr lang="en-US" sz="1150" dirty="0">
                <a:solidFill>
                  <a:srgbClr val="0F172A"/>
                </a:solidFill>
                <a:latin typeface="Calibri" pitchFamily="34" charset="0"/>
                <a:ea typeface="Calibri" pitchFamily="34" charset="-122"/>
                <a:cs typeface="Calibri" pitchFamily="34" charset="-120"/>
              </a:rPr>
              <a:t>TLS 1.2+ in transit, encryption at rest</a:t>
            </a:r>
            <a:endParaRPr lang="en-US" sz="1150" dirty="0"/>
          </a:p>
        </p:txBody>
      </p:sp>
      <p:sp>
        <p:nvSpPr>
          <p:cNvPr id="32" name="Text 21"/>
          <p:cNvSpPr/>
          <p:nvPr/>
        </p:nvSpPr>
        <p:spPr>
          <a:xfrm>
            <a:off x="548640" y="6473952"/>
            <a:ext cx="7315200" cy="274320"/>
          </a:xfrm>
          <a:prstGeom prst="rect">
            <a:avLst/>
          </a:prstGeom>
          <a:noFill/>
          <a:ln/>
        </p:spPr>
        <p:txBody>
          <a:bodyPr wrap="square" lIns="0" tIns="0" rIns="0" bIns="0" rtlCol="0" anchor="ctr"/>
          <a:lstStyle/>
          <a:p>
            <a:pPr marL="0" indent="0">
              <a:buNone/>
            </a:pPr>
            <a:r>
              <a:rPr lang="en-US" sz="900" dirty="0">
                <a:solidFill>
                  <a:srgbClr val="94A3B8"/>
                </a:solidFill>
                <a:latin typeface="Calibri" pitchFamily="34" charset="0"/>
                <a:ea typeface="Calibri" pitchFamily="34" charset="-122"/>
                <a:cs typeface="Calibri" pitchFamily="34" charset="-120"/>
              </a:rPr>
              <a:t>Azure Web Application Security Design</a:t>
            </a:r>
            <a:endParaRPr lang="en-US" sz="900" dirty="0"/>
          </a:p>
        </p:txBody>
      </p:sp>
      <p:sp>
        <p:nvSpPr>
          <p:cNvPr id="33" name="Text 22"/>
          <p:cNvSpPr/>
          <p:nvPr/>
        </p:nvSpPr>
        <p:spPr>
          <a:xfrm>
            <a:off x="7985455" y="6473952"/>
            <a:ext cx="3657600" cy="274320"/>
          </a:xfrm>
          <a:prstGeom prst="rect">
            <a:avLst/>
          </a:prstGeom>
          <a:noFill/>
          <a:ln/>
        </p:spPr>
        <p:txBody>
          <a:bodyPr wrap="square" lIns="0" tIns="0" rIns="0" bIns="0"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05</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548640" y="384048"/>
            <a:ext cx="502920" cy="502920"/>
          </a:xfrm>
          <a:prstGeom prst="ellipse">
            <a:avLst/>
          </a:prstGeom>
          <a:solidFill>
            <a:srgbClr val="06B6D4"/>
          </a:solidFill>
          <a:ln/>
        </p:spPr>
        <p:txBody>
          <a:bodyPr/>
          <a:lstStyle/>
          <a:p>
            <a:endParaRPr lang="en-US"/>
          </a:p>
        </p:txBody>
      </p:sp>
      <p:sp>
        <p:nvSpPr>
          <p:cNvPr id="3" name="Text 1"/>
          <p:cNvSpPr/>
          <p:nvPr/>
        </p:nvSpPr>
        <p:spPr>
          <a:xfrm>
            <a:off x="548640" y="384048"/>
            <a:ext cx="502920" cy="502920"/>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01</a:t>
            </a:r>
            <a:endParaRPr lang="en-US" sz="1800" dirty="0"/>
          </a:p>
        </p:txBody>
      </p:sp>
      <p:sp>
        <p:nvSpPr>
          <p:cNvPr id="4" name="Text 2"/>
          <p:cNvSpPr/>
          <p:nvPr/>
        </p:nvSpPr>
        <p:spPr>
          <a:xfrm>
            <a:off x="1188720" y="384048"/>
            <a:ext cx="8229600" cy="274320"/>
          </a:xfrm>
          <a:prstGeom prst="rect">
            <a:avLst/>
          </a:prstGeom>
          <a:noFill/>
          <a:ln/>
        </p:spPr>
        <p:txBody>
          <a:bodyPr wrap="square" lIns="0" tIns="0" rIns="0" bIns="0" rtlCol="0" anchor="ctr"/>
          <a:lstStyle/>
          <a:p>
            <a:pPr marL="0" indent="0">
              <a:buNone/>
            </a:pPr>
            <a:r>
              <a:rPr lang="en-US" sz="1100" b="1" kern="0" spc="400" dirty="0">
                <a:solidFill>
                  <a:srgbClr val="06B6D4"/>
                </a:solidFill>
                <a:latin typeface="Calibri" pitchFamily="34" charset="0"/>
                <a:ea typeface="Calibri" pitchFamily="34" charset="-122"/>
                <a:cs typeface="Calibri" pitchFamily="34" charset="-120"/>
              </a:rPr>
              <a:t>RISK DOMAIN 1</a:t>
            </a:r>
            <a:endParaRPr lang="en-US" sz="1100" dirty="0"/>
          </a:p>
        </p:txBody>
      </p:sp>
      <p:sp>
        <p:nvSpPr>
          <p:cNvPr id="5" name="Text 3"/>
          <p:cNvSpPr/>
          <p:nvPr/>
        </p:nvSpPr>
        <p:spPr>
          <a:xfrm>
            <a:off x="1188720" y="640080"/>
            <a:ext cx="10515600" cy="640080"/>
          </a:xfrm>
          <a:prstGeom prst="rect">
            <a:avLst/>
          </a:prstGeom>
          <a:noFill/>
          <a:ln/>
        </p:spPr>
        <p:txBody>
          <a:bodyPr wrap="square" lIns="0" tIns="0" rIns="0" bIns="0" rtlCol="0" anchor="ctr"/>
          <a:lstStyle/>
          <a:p>
            <a:pPr marL="0" indent="0">
              <a:buNone/>
            </a:pPr>
            <a:r>
              <a:rPr lang="en-US" sz="2800" b="1" dirty="0">
                <a:solidFill>
                  <a:srgbClr val="0F172A"/>
                </a:solidFill>
                <a:latin typeface="Calibri" pitchFamily="34" charset="0"/>
                <a:ea typeface="Calibri" pitchFamily="34" charset="-122"/>
                <a:cs typeface="Calibri" pitchFamily="34" charset="-120"/>
              </a:rPr>
              <a:t>Application </a:t>
            </a:r>
            <a:r>
              <a:rPr lang="en-US" sz="2800" b="1">
                <a:solidFill>
                  <a:srgbClr val="0F172A"/>
                </a:solidFill>
                <a:latin typeface="Calibri" pitchFamily="34" charset="0"/>
                <a:ea typeface="Calibri" pitchFamily="34" charset="-122"/>
                <a:cs typeface="Calibri" pitchFamily="34" charset="-120"/>
              </a:rPr>
              <a:t>&amp; Network </a:t>
            </a:r>
            <a:r>
              <a:rPr lang="en-US" sz="2800" b="1" dirty="0">
                <a:solidFill>
                  <a:srgbClr val="0F172A"/>
                </a:solidFill>
                <a:latin typeface="Calibri" pitchFamily="34" charset="0"/>
                <a:ea typeface="Calibri" pitchFamily="34" charset="-122"/>
                <a:cs typeface="Calibri" pitchFamily="34" charset="-120"/>
              </a:rPr>
              <a:t>attacks </a:t>
            </a:r>
            <a:r>
              <a:rPr lang="en-US" sz="2800" b="1">
                <a:solidFill>
                  <a:srgbClr val="0F172A"/>
                </a:solidFill>
                <a:latin typeface="Calibri" pitchFamily="34" charset="0"/>
                <a:ea typeface="Calibri" pitchFamily="34" charset="-122"/>
                <a:cs typeface="Calibri" pitchFamily="34" charset="-120"/>
              </a:rPr>
              <a:t>— Firewall </a:t>
            </a:r>
            <a:r>
              <a:rPr lang="en-US" sz="2800" b="1" dirty="0">
                <a:solidFill>
                  <a:srgbClr val="0F172A"/>
                </a:solidFill>
                <a:latin typeface="Calibri" pitchFamily="34" charset="0"/>
                <a:ea typeface="Calibri" pitchFamily="34" charset="-122"/>
                <a:cs typeface="Calibri" pitchFamily="34" charset="-120"/>
              </a:rPr>
              <a:t>protection</a:t>
            </a:r>
            <a:endParaRPr lang="en-US" sz="2800" dirty="0"/>
          </a:p>
        </p:txBody>
      </p:sp>
      <p:sp>
        <p:nvSpPr>
          <p:cNvPr id="6" name="Shape 4"/>
          <p:cNvSpPr/>
          <p:nvPr/>
        </p:nvSpPr>
        <p:spPr>
          <a:xfrm>
            <a:off x="548640" y="1508760"/>
            <a:ext cx="3749040" cy="4754880"/>
          </a:xfrm>
          <a:prstGeom prst="rect">
            <a:avLst/>
          </a:prstGeom>
          <a:solidFill>
            <a:srgbClr val="FFFFFF"/>
          </a:solidFill>
          <a:ln w="12700">
            <a:solidFill>
              <a:srgbClr val="E2E8F0"/>
            </a:solidFill>
            <a:prstDash val="solid"/>
          </a:ln>
          <a:effectLst>
            <a:outerShdw blurRad="127000" dist="25400" dir="5400000" algn="bl" rotWithShape="0">
              <a:srgbClr val="0F172A">
                <a:alpha val="10000"/>
              </a:srgbClr>
            </a:outerShdw>
          </a:effectLst>
        </p:spPr>
        <p:txBody>
          <a:bodyPr/>
          <a:lstStyle/>
          <a:p>
            <a:endParaRPr lang="en-US"/>
          </a:p>
        </p:txBody>
      </p:sp>
      <p:sp>
        <p:nvSpPr>
          <p:cNvPr id="7" name="Shape 5"/>
          <p:cNvSpPr/>
          <p:nvPr/>
        </p:nvSpPr>
        <p:spPr>
          <a:xfrm>
            <a:off x="548640" y="1508760"/>
            <a:ext cx="3749040" cy="109728"/>
          </a:xfrm>
          <a:prstGeom prst="rect">
            <a:avLst/>
          </a:prstGeom>
          <a:solidFill>
            <a:srgbClr val="EF4444"/>
          </a:solidFill>
          <a:ln/>
        </p:spPr>
        <p:txBody>
          <a:bodyPr/>
          <a:lstStyle/>
          <a:p>
            <a:endParaRPr lang="en-US"/>
          </a:p>
        </p:txBody>
      </p:sp>
      <p:sp>
        <p:nvSpPr>
          <p:cNvPr id="8" name="Text 6"/>
          <p:cNvSpPr/>
          <p:nvPr/>
        </p:nvSpPr>
        <p:spPr>
          <a:xfrm>
            <a:off x="822960" y="1783080"/>
            <a:ext cx="1828800" cy="274320"/>
          </a:xfrm>
          <a:prstGeom prst="rect">
            <a:avLst/>
          </a:prstGeom>
          <a:noFill/>
          <a:ln/>
        </p:spPr>
        <p:txBody>
          <a:bodyPr wrap="square" lIns="0" tIns="0" rIns="0" bIns="0" rtlCol="0" anchor="ctr"/>
          <a:lstStyle/>
          <a:p>
            <a:pPr marL="0" indent="0">
              <a:buNone/>
            </a:pPr>
            <a:r>
              <a:rPr lang="en-US" sz="1100" b="1" kern="0" spc="400" dirty="0">
                <a:solidFill>
                  <a:srgbClr val="EF4444"/>
                </a:solidFill>
                <a:latin typeface="Calibri" pitchFamily="34" charset="0"/>
                <a:ea typeface="Calibri" pitchFamily="34" charset="-122"/>
                <a:cs typeface="Calibri" pitchFamily="34" charset="-120"/>
              </a:rPr>
              <a:t>RISKS</a:t>
            </a:r>
            <a:endParaRPr lang="en-US" sz="1100" dirty="0"/>
          </a:p>
        </p:txBody>
      </p:sp>
      <p:sp>
        <p:nvSpPr>
          <p:cNvPr id="9" name="Text 7"/>
          <p:cNvSpPr/>
          <p:nvPr/>
        </p:nvSpPr>
        <p:spPr>
          <a:xfrm>
            <a:off x="822960" y="2057400"/>
            <a:ext cx="3200400" cy="365760"/>
          </a:xfrm>
          <a:prstGeom prst="rect">
            <a:avLst/>
          </a:prstGeom>
          <a:noFill/>
          <a:ln/>
        </p:spPr>
        <p:txBody>
          <a:bodyPr wrap="square" lIns="0" tIns="0" rIns="0" bIns="0" rtlCol="0" anchor="ctr"/>
          <a:lstStyle/>
          <a:p>
            <a:pPr marL="0" indent="0">
              <a:buNone/>
            </a:pPr>
            <a:r>
              <a:rPr lang="en-US" sz="1400" b="1" dirty="0">
                <a:solidFill>
                  <a:srgbClr val="0F172A"/>
                </a:solidFill>
                <a:latin typeface="Calibri" pitchFamily="34" charset="0"/>
                <a:ea typeface="Calibri" pitchFamily="34" charset="-122"/>
                <a:cs typeface="Calibri" pitchFamily="34" charset="-120"/>
              </a:rPr>
              <a:t>What we're defending against</a:t>
            </a:r>
            <a:endParaRPr lang="en-US" sz="1400" dirty="0"/>
          </a:p>
        </p:txBody>
      </p:sp>
      <p:sp>
        <p:nvSpPr>
          <p:cNvPr id="10" name="Text 8"/>
          <p:cNvSpPr/>
          <p:nvPr/>
        </p:nvSpPr>
        <p:spPr>
          <a:xfrm>
            <a:off x="822960" y="2560320"/>
            <a:ext cx="3200400" cy="3474720"/>
          </a:xfrm>
          <a:prstGeom prst="rect">
            <a:avLst/>
          </a:prstGeom>
          <a:noFill/>
          <a:ln/>
        </p:spPr>
        <p:txBody>
          <a:bodyPr wrap="square" lIns="0" tIns="0" rIns="0" bIns="0" rtlCol="0" anchor="t"/>
          <a:lstStyle/>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OWASP Top 10 attacks</a:t>
            </a:r>
            <a:endParaRPr lang="en-US" sz="1250" dirty="0"/>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SQL injection</a:t>
            </a:r>
            <a:endParaRPr lang="en-US" sz="1250" dirty="0"/>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Cross-site scripting (XSS)</a:t>
            </a:r>
            <a:endParaRPr lang="en-US" sz="1250" dirty="0"/>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Remote code execution</a:t>
            </a:r>
            <a:endParaRPr lang="en-US" sz="1250" dirty="0"/>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Layer-7 application floods</a:t>
            </a:r>
            <a:endParaRPr lang="en-US" sz="1250" dirty="0"/>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Malicious bots and scrapers</a:t>
            </a:r>
            <a:endParaRPr lang="en-US" sz="1250" dirty="0"/>
          </a:p>
        </p:txBody>
      </p:sp>
      <p:sp>
        <p:nvSpPr>
          <p:cNvPr id="11" name="Shape 9"/>
          <p:cNvSpPr/>
          <p:nvPr/>
        </p:nvSpPr>
        <p:spPr>
          <a:xfrm>
            <a:off x="4434840" y="1508760"/>
            <a:ext cx="3749040" cy="4754880"/>
          </a:xfrm>
          <a:prstGeom prst="rect">
            <a:avLst/>
          </a:prstGeom>
          <a:solidFill>
            <a:srgbClr val="FFFFFF"/>
          </a:solidFill>
          <a:ln w="12700">
            <a:solidFill>
              <a:srgbClr val="E2E8F0"/>
            </a:solidFill>
            <a:prstDash val="solid"/>
          </a:ln>
          <a:effectLst>
            <a:outerShdw blurRad="127000" dist="25400" dir="5400000" algn="bl" rotWithShape="0">
              <a:srgbClr val="0F172A">
                <a:alpha val="10000"/>
              </a:srgbClr>
            </a:outerShdw>
          </a:effectLst>
        </p:spPr>
        <p:txBody>
          <a:bodyPr/>
          <a:lstStyle/>
          <a:p>
            <a:endParaRPr lang="en-US"/>
          </a:p>
        </p:txBody>
      </p:sp>
      <p:sp>
        <p:nvSpPr>
          <p:cNvPr id="12" name="Shape 10"/>
          <p:cNvSpPr/>
          <p:nvPr/>
        </p:nvSpPr>
        <p:spPr>
          <a:xfrm>
            <a:off x="4434840" y="1508760"/>
            <a:ext cx="3749040" cy="109728"/>
          </a:xfrm>
          <a:prstGeom prst="rect">
            <a:avLst/>
          </a:prstGeom>
          <a:solidFill>
            <a:srgbClr val="06B6D4"/>
          </a:solidFill>
          <a:ln/>
        </p:spPr>
        <p:txBody>
          <a:bodyPr/>
          <a:lstStyle/>
          <a:p>
            <a:endParaRPr lang="en-US"/>
          </a:p>
        </p:txBody>
      </p:sp>
      <p:sp>
        <p:nvSpPr>
          <p:cNvPr id="13" name="Text 11"/>
          <p:cNvSpPr/>
          <p:nvPr/>
        </p:nvSpPr>
        <p:spPr>
          <a:xfrm>
            <a:off x="4709160" y="1783080"/>
            <a:ext cx="2743200" cy="274320"/>
          </a:xfrm>
          <a:prstGeom prst="rect">
            <a:avLst/>
          </a:prstGeom>
          <a:noFill/>
          <a:ln/>
        </p:spPr>
        <p:txBody>
          <a:bodyPr wrap="square" lIns="0" tIns="0" rIns="0" bIns="0" rtlCol="0" anchor="ctr"/>
          <a:lstStyle/>
          <a:p>
            <a:pPr marL="0" indent="0">
              <a:buNone/>
            </a:pPr>
            <a:r>
              <a:rPr lang="en-US" sz="1100" b="1" kern="0" spc="400" dirty="0">
                <a:solidFill>
                  <a:srgbClr val="06B6D4"/>
                </a:solidFill>
                <a:latin typeface="Calibri" pitchFamily="34" charset="0"/>
                <a:ea typeface="Calibri" pitchFamily="34" charset="-122"/>
                <a:cs typeface="Calibri" pitchFamily="34" charset="-120"/>
              </a:rPr>
              <a:t>AZURE CONTROLS</a:t>
            </a:r>
            <a:endParaRPr lang="en-US" sz="1100" dirty="0"/>
          </a:p>
        </p:txBody>
      </p:sp>
      <p:sp>
        <p:nvSpPr>
          <p:cNvPr id="14" name="Text 12"/>
          <p:cNvSpPr/>
          <p:nvPr/>
        </p:nvSpPr>
        <p:spPr>
          <a:xfrm>
            <a:off x="4709160" y="2057400"/>
            <a:ext cx="3200400" cy="365760"/>
          </a:xfrm>
          <a:prstGeom prst="rect">
            <a:avLst/>
          </a:prstGeom>
          <a:noFill/>
          <a:ln/>
        </p:spPr>
        <p:txBody>
          <a:bodyPr wrap="square" lIns="0" tIns="0" rIns="0" bIns="0" rtlCol="0" anchor="ctr"/>
          <a:lstStyle/>
          <a:p>
            <a:pPr marL="0" indent="0">
              <a:buNone/>
            </a:pPr>
            <a:r>
              <a:rPr lang="en-US" sz="1400" b="1" dirty="0">
                <a:solidFill>
                  <a:srgbClr val="0F172A"/>
                </a:solidFill>
                <a:latin typeface="Calibri" pitchFamily="34" charset="0"/>
                <a:ea typeface="Calibri" pitchFamily="34" charset="-122"/>
                <a:cs typeface="Calibri" pitchFamily="34" charset="-120"/>
              </a:rPr>
              <a:t>Recommended services &amp; policies</a:t>
            </a:r>
            <a:endParaRPr lang="en-US" sz="1400" dirty="0"/>
          </a:p>
        </p:txBody>
      </p:sp>
      <p:sp>
        <p:nvSpPr>
          <p:cNvPr id="15" name="Text 13"/>
          <p:cNvSpPr/>
          <p:nvPr/>
        </p:nvSpPr>
        <p:spPr>
          <a:xfrm>
            <a:off x="4709160" y="2560320"/>
            <a:ext cx="3200400" cy="3474720"/>
          </a:xfrm>
          <a:prstGeom prst="rect">
            <a:avLst/>
          </a:prstGeom>
          <a:noFill/>
          <a:ln/>
        </p:spPr>
        <p:txBody>
          <a:bodyPr wrap="square" lIns="0" tIns="0" rIns="0" bIns="0" rtlCol="0" anchor="t"/>
          <a:lstStyle/>
          <a:p>
            <a:pPr marL="342900" indent="-342900">
              <a:spcAft>
                <a:spcPts val="600"/>
              </a:spcAft>
              <a:buSzPct val="100000"/>
              <a:buChar char="■"/>
            </a:pPr>
            <a:r>
              <a:rPr lang="en-US" sz="1250" dirty="0">
                <a:solidFill>
                  <a:srgbClr val="0F172A"/>
                </a:solidFill>
                <a:latin typeface="Calibri"/>
                <a:ea typeface="Calibri"/>
                <a:cs typeface="Calibri"/>
              </a:rPr>
              <a:t>Azure Front Door or </a:t>
            </a:r>
            <a:r>
              <a:rPr lang="en-US" sz="1250">
                <a:solidFill>
                  <a:srgbClr val="0F172A"/>
                </a:solidFill>
                <a:latin typeface="Calibri"/>
                <a:ea typeface="Calibri"/>
                <a:cs typeface="Calibri"/>
              </a:rPr>
              <a:t>Cloudflare</a:t>
            </a:r>
            <a:r>
              <a:rPr lang="en-US" sz="1250" dirty="0">
                <a:solidFill>
                  <a:srgbClr val="0F172A"/>
                </a:solidFill>
                <a:latin typeface="Calibri"/>
                <a:ea typeface="Calibri"/>
                <a:cs typeface="Calibri"/>
              </a:rPr>
              <a:t> with WAF</a:t>
            </a:r>
            <a:endParaRPr lang="en-US" sz="1250" dirty="0">
              <a:latin typeface="Calibri"/>
              <a:ea typeface="Calibri"/>
              <a:cs typeface="Calibri"/>
            </a:endParaRPr>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Bot protection and geo-filtering</a:t>
            </a:r>
            <a:endParaRPr lang="en-US" sz="1250" dirty="0"/>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Application Gateway WAF v2 (OWASP CRS)</a:t>
            </a:r>
            <a:endParaRPr lang="en-US" sz="1250" dirty="0"/>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Network Security Groups (NSGs)</a:t>
            </a:r>
            <a:endParaRPr lang="en-US" sz="1250" dirty="0"/>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Azure Firewall for egress control</a:t>
            </a:r>
            <a:endParaRPr lang="en-US" sz="1250" dirty="0"/>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Private Endpoints; disable public access</a:t>
            </a:r>
            <a:endParaRPr lang="en-US" sz="1250" dirty="0"/>
          </a:p>
        </p:txBody>
      </p:sp>
      <p:sp>
        <p:nvSpPr>
          <p:cNvPr id="16" name="Shape 14"/>
          <p:cNvSpPr/>
          <p:nvPr/>
        </p:nvSpPr>
        <p:spPr>
          <a:xfrm>
            <a:off x="8305495" y="1580387"/>
            <a:ext cx="3337560" cy="4754880"/>
          </a:xfrm>
          <a:prstGeom prst="rect">
            <a:avLst/>
          </a:prstGeom>
          <a:solidFill>
            <a:srgbClr val="0F1729"/>
          </a:solidFill>
          <a:ln/>
          <a:effectLst>
            <a:outerShdw blurRad="177800" dist="38100" dir="5400000" algn="bl" rotWithShape="0">
              <a:srgbClr val="0F172A">
                <a:alpha val="14000"/>
              </a:srgbClr>
            </a:outerShdw>
          </a:effectLst>
        </p:spPr>
        <p:txBody>
          <a:bodyPr/>
          <a:lstStyle/>
          <a:p>
            <a:endParaRPr lang="en-US"/>
          </a:p>
        </p:txBody>
      </p:sp>
      <p:sp>
        <p:nvSpPr>
          <p:cNvPr id="17" name="Shape 15"/>
          <p:cNvSpPr/>
          <p:nvPr/>
        </p:nvSpPr>
        <p:spPr>
          <a:xfrm>
            <a:off x="8321040" y="1508760"/>
            <a:ext cx="3337560" cy="109728"/>
          </a:xfrm>
          <a:prstGeom prst="rect">
            <a:avLst/>
          </a:prstGeom>
          <a:solidFill>
            <a:srgbClr val="10B981"/>
          </a:solidFill>
          <a:ln/>
        </p:spPr>
        <p:txBody>
          <a:bodyPr/>
          <a:lstStyle/>
          <a:p>
            <a:endParaRPr lang="en-US"/>
          </a:p>
        </p:txBody>
      </p:sp>
      <p:sp>
        <p:nvSpPr>
          <p:cNvPr id="18" name="Text 16"/>
          <p:cNvSpPr/>
          <p:nvPr/>
        </p:nvSpPr>
        <p:spPr>
          <a:xfrm>
            <a:off x="8595360" y="1783080"/>
            <a:ext cx="2743200" cy="274320"/>
          </a:xfrm>
          <a:prstGeom prst="rect">
            <a:avLst/>
          </a:prstGeom>
          <a:noFill/>
          <a:ln/>
        </p:spPr>
        <p:txBody>
          <a:bodyPr wrap="square" lIns="0" tIns="0" rIns="0" bIns="0" rtlCol="0" anchor="ctr"/>
          <a:lstStyle/>
          <a:p>
            <a:pPr marL="0" indent="0">
              <a:buNone/>
            </a:pPr>
            <a:r>
              <a:rPr lang="en-US" sz="1100" b="1" kern="0" spc="400" dirty="0">
                <a:solidFill>
                  <a:srgbClr val="10B981"/>
                </a:solidFill>
                <a:latin typeface="Calibri" pitchFamily="34" charset="0"/>
                <a:ea typeface="Calibri" pitchFamily="34" charset="-122"/>
                <a:cs typeface="Calibri" pitchFamily="34" charset="-120"/>
              </a:rPr>
              <a:t>IMPLEMENTATION</a:t>
            </a:r>
            <a:endParaRPr lang="en-US" sz="1100" dirty="0"/>
          </a:p>
        </p:txBody>
      </p:sp>
      <p:sp>
        <p:nvSpPr>
          <p:cNvPr id="19" name="Text 17"/>
          <p:cNvSpPr/>
          <p:nvPr/>
        </p:nvSpPr>
        <p:spPr>
          <a:xfrm>
            <a:off x="8595360" y="2057400"/>
            <a:ext cx="2788920" cy="365760"/>
          </a:xfrm>
          <a:prstGeom prst="rect">
            <a:avLst/>
          </a:prstGeom>
          <a:noFill/>
          <a:ln/>
        </p:spPr>
        <p:txBody>
          <a:bodyPr wrap="square" lIns="0" tIns="0" rIns="0" bIns="0" rtlCol="0" anchor="ctr"/>
          <a:lstStyle/>
          <a:p>
            <a:pPr marL="0" indent="0">
              <a:buNone/>
            </a:pPr>
            <a:r>
              <a:rPr lang="en-US" sz="1400" b="1" dirty="0">
                <a:solidFill>
                  <a:srgbClr val="FFFFFF"/>
                </a:solidFill>
                <a:latin typeface="Calibri" pitchFamily="34" charset="0"/>
                <a:ea typeface="Calibri" pitchFamily="34" charset="-122"/>
                <a:cs typeface="Calibri" pitchFamily="34" charset="-120"/>
              </a:rPr>
              <a:t>Step-by-step actions</a:t>
            </a:r>
            <a:endParaRPr lang="en-US" sz="1400" dirty="0"/>
          </a:p>
        </p:txBody>
      </p:sp>
      <p:sp>
        <p:nvSpPr>
          <p:cNvPr id="20" name="Shape 18"/>
          <p:cNvSpPr/>
          <p:nvPr/>
        </p:nvSpPr>
        <p:spPr>
          <a:xfrm>
            <a:off x="8595360" y="2606040"/>
            <a:ext cx="320040" cy="320040"/>
          </a:xfrm>
          <a:prstGeom prst="ellipse">
            <a:avLst/>
          </a:prstGeom>
          <a:solidFill>
            <a:srgbClr val="10B981"/>
          </a:solidFill>
          <a:ln/>
        </p:spPr>
        <p:txBody>
          <a:bodyPr/>
          <a:lstStyle/>
          <a:p>
            <a:endParaRPr lang="en-US"/>
          </a:p>
        </p:txBody>
      </p:sp>
      <p:sp>
        <p:nvSpPr>
          <p:cNvPr id="21" name="Text 19"/>
          <p:cNvSpPr/>
          <p:nvPr/>
        </p:nvSpPr>
        <p:spPr>
          <a:xfrm>
            <a:off x="8595360" y="2606040"/>
            <a:ext cx="320040"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1</a:t>
            </a:r>
            <a:endParaRPr lang="en-US" sz="1100" dirty="0"/>
          </a:p>
        </p:txBody>
      </p:sp>
      <p:sp>
        <p:nvSpPr>
          <p:cNvPr id="22" name="Text 20"/>
          <p:cNvSpPr/>
          <p:nvPr/>
        </p:nvSpPr>
        <p:spPr>
          <a:xfrm>
            <a:off x="9006840" y="2560320"/>
            <a:ext cx="2423160" cy="845820"/>
          </a:xfrm>
          <a:prstGeom prst="rect">
            <a:avLst/>
          </a:prstGeom>
          <a:noFill/>
          <a:ln/>
        </p:spPr>
        <p:txBody>
          <a:bodyPr wrap="square" lIns="0" tIns="0" rIns="0" bIns="0" rtlCol="0" anchor="t"/>
          <a:lstStyle/>
          <a:p>
            <a:pPr marL="0" indent="0">
              <a:buNone/>
            </a:pPr>
            <a:r>
              <a:rPr lang="en-US" sz="1150" dirty="0">
                <a:solidFill>
                  <a:srgbClr val="FFFFFF"/>
                </a:solidFill>
                <a:latin typeface="Calibri"/>
                <a:ea typeface="Calibri"/>
                <a:cs typeface="Calibri"/>
              </a:rPr>
              <a:t>Deploy Azure Front Door or </a:t>
            </a:r>
            <a:r>
              <a:rPr lang="en-US" sz="1150">
                <a:solidFill>
                  <a:srgbClr val="FFFFFF"/>
                </a:solidFill>
                <a:latin typeface="Calibri"/>
                <a:ea typeface="Calibri"/>
                <a:cs typeface="Calibri"/>
              </a:rPr>
              <a:t>Cloudflare</a:t>
            </a:r>
            <a:r>
              <a:rPr lang="en-US" sz="1150" dirty="0">
                <a:solidFill>
                  <a:srgbClr val="FFFFFF"/>
                </a:solidFill>
                <a:latin typeface="Calibri"/>
                <a:ea typeface="Calibri"/>
                <a:cs typeface="Calibri"/>
              </a:rPr>
              <a:t> with WAF, bot protection, HTTPS-only, TLS 1.2+, and rate limiting.</a:t>
            </a:r>
            <a:endParaRPr lang="en-US" sz="1150" dirty="0">
              <a:latin typeface="Calibri"/>
              <a:ea typeface="Calibri"/>
              <a:cs typeface="Calibri"/>
            </a:endParaRPr>
          </a:p>
        </p:txBody>
      </p:sp>
      <p:sp>
        <p:nvSpPr>
          <p:cNvPr id="23" name="Shape 21"/>
          <p:cNvSpPr/>
          <p:nvPr/>
        </p:nvSpPr>
        <p:spPr>
          <a:xfrm>
            <a:off x="8595360" y="3497580"/>
            <a:ext cx="320040" cy="320040"/>
          </a:xfrm>
          <a:prstGeom prst="ellipse">
            <a:avLst/>
          </a:prstGeom>
          <a:solidFill>
            <a:srgbClr val="10B981"/>
          </a:solidFill>
          <a:ln/>
        </p:spPr>
        <p:txBody>
          <a:bodyPr/>
          <a:lstStyle/>
          <a:p>
            <a:endParaRPr lang="en-US"/>
          </a:p>
        </p:txBody>
      </p:sp>
      <p:sp>
        <p:nvSpPr>
          <p:cNvPr id="24" name="Text 22"/>
          <p:cNvSpPr/>
          <p:nvPr/>
        </p:nvSpPr>
        <p:spPr>
          <a:xfrm>
            <a:off x="8595360" y="3497580"/>
            <a:ext cx="320040"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2</a:t>
            </a:r>
            <a:endParaRPr lang="en-US" sz="1100" dirty="0"/>
          </a:p>
        </p:txBody>
      </p:sp>
      <p:sp>
        <p:nvSpPr>
          <p:cNvPr id="25" name="Text 23"/>
          <p:cNvSpPr/>
          <p:nvPr/>
        </p:nvSpPr>
        <p:spPr>
          <a:xfrm>
            <a:off x="9006840" y="3451860"/>
            <a:ext cx="2377440" cy="960120"/>
          </a:xfrm>
          <a:prstGeom prst="rect">
            <a:avLst/>
          </a:prstGeom>
          <a:noFill/>
          <a:ln/>
        </p:spPr>
        <p:txBody>
          <a:bodyPr wrap="square" lIns="0" tIns="0" rIns="0" bIns="0" rtlCol="0" anchor="t"/>
          <a:lstStyle/>
          <a:p>
            <a:pPr marL="0" indent="0">
              <a:buNone/>
            </a:pPr>
            <a:r>
              <a:rPr lang="en-US" sz="1150">
                <a:solidFill>
                  <a:srgbClr val="FFFFFF"/>
                </a:solidFill>
                <a:latin typeface="Calibri" pitchFamily="34" charset="0"/>
                <a:ea typeface="Calibri" pitchFamily="34" charset="-122"/>
                <a:cs typeface="Calibri" pitchFamily="34" charset="-120"/>
              </a:rPr>
              <a:t>Enable OWASP Core Rule Set, custom rules, and secure file uploads using Content Security policy (</a:t>
            </a:r>
            <a:r>
              <a:rPr lang="en-US" sz="1150" b="1">
                <a:solidFill>
                  <a:srgbClr val="FFFFFF"/>
                </a:solidFill>
                <a:latin typeface="Calibri" pitchFamily="34" charset="0"/>
                <a:ea typeface="Calibri" pitchFamily="34" charset="-122"/>
                <a:cs typeface="Calibri" pitchFamily="34" charset="-120"/>
              </a:rPr>
              <a:t>CSP</a:t>
            </a:r>
            <a:r>
              <a:rPr lang="en-US" sz="1150">
                <a:solidFill>
                  <a:srgbClr val="FFFFFF"/>
                </a:solidFill>
                <a:latin typeface="Calibri" pitchFamily="34" charset="0"/>
                <a:ea typeface="Calibri" pitchFamily="34" charset="-122"/>
                <a:cs typeface="Calibri" pitchFamily="34" charset="-120"/>
              </a:rPr>
              <a:t>) to restrict allowed content sources and prevent execution of malicious uploaded files.</a:t>
            </a:r>
          </a:p>
          <a:p>
            <a:pPr marL="0" indent="0">
              <a:buNone/>
            </a:pPr>
            <a:endParaRPr lang="en-US" sz="1150" dirty="0"/>
          </a:p>
        </p:txBody>
      </p:sp>
      <p:sp>
        <p:nvSpPr>
          <p:cNvPr id="26" name="Shape 24"/>
          <p:cNvSpPr/>
          <p:nvPr/>
        </p:nvSpPr>
        <p:spPr>
          <a:xfrm>
            <a:off x="8530619" y="4558030"/>
            <a:ext cx="320040" cy="320040"/>
          </a:xfrm>
          <a:prstGeom prst="ellipse">
            <a:avLst/>
          </a:prstGeom>
          <a:solidFill>
            <a:srgbClr val="10B981"/>
          </a:solidFill>
          <a:ln/>
        </p:spPr>
        <p:txBody>
          <a:bodyPr/>
          <a:lstStyle/>
          <a:p>
            <a:endParaRPr lang="en-US"/>
          </a:p>
        </p:txBody>
      </p:sp>
      <p:sp>
        <p:nvSpPr>
          <p:cNvPr id="27" name="Text 25"/>
          <p:cNvSpPr/>
          <p:nvPr/>
        </p:nvSpPr>
        <p:spPr>
          <a:xfrm>
            <a:off x="8552906" y="4550591"/>
            <a:ext cx="320040"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3</a:t>
            </a:r>
            <a:endParaRPr lang="en-US" sz="1100" dirty="0"/>
          </a:p>
        </p:txBody>
      </p:sp>
      <p:sp>
        <p:nvSpPr>
          <p:cNvPr id="28" name="Text 26"/>
          <p:cNvSpPr/>
          <p:nvPr/>
        </p:nvSpPr>
        <p:spPr>
          <a:xfrm>
            <a:off x="9006840" y="4550591"/>
            <a:ext cx="2227217" cy="547914"/>
          </a:xfrm>
          <a:prstGeom prst="rect">
            <a:avLst/>
          </a:prstGeom>
          <a:noFill/>
          <a:ln/>
        </p:spPr>
        <p:txBody>
          <a:bodyPr wrap="square" lIns="0" tIns="0" rIns="0" bIns="0" rtlCol="0" anchor="t"/>
          <a:lstStyle/>
          <a:p>
            <a:pPr marL="0" indent="0">
              <a:buNone/>
            </a:pPr>
            <a:r>
              <a:rPr lang="en-US" sz="1150" dirty="0">
                <a:solidFill>
                  <a:srgbClr val="FFFFFF"/>
                </a:solidFill>
                <a:latin typeface="Calibri" pitchFamily="34" charset="0"/>
                <a:ea typeface="Calibri" pitchFamily="34" charset="-122"/>
                <a:cs typeface="Calibri" pitchFamily="34" charset="-120"/>
              </a:rPr>
              <a:t>Restrict backend access to Front Door, App Gateway, and trusted IP ranges only.</a:t>
            </a:r>
            <a:endParaRPr lang="en-US" sz="1150" dirty="0"/>
          </a:p>
        </p:txBody>
      </p:sp>
      <p:sp>
        <p:nvSpPr>
          <p:cNvPr id="29" name="Shape 27"/>
          <p:cNvSpPr/>
          <p:nvPr/>
        </p:nvSpPr>
        <p:spPr>
          <a:xfrm>
            <a:off x="8552906" y="5389880"/>
            <a:ext cx="320040" cy="320040"/>
          </a:xfrm>
          <a:prstGeom prst="ellipse">
            <a:avLst/>
          </a:prstGeom>
          <a:solidFill>
            <a:srgbClr val="10B981"/>
          </a:solidFill>
          <a:ln/>
        </p:spPr>
        <p:txBody>
          <a:bodyPr/>
          <a:lstStyle/>
          <a:p>
            <a:endParaRPr lang="en-US"/>
          </a:p>
        </p:txBody>
      </p:sp>
      <p:sp>
        <p:nvSpPr>
          <p:cNvPr id="30" name="Text 28"/>
          <p:cNvSpPr/>
          <p:nvPr/>
        </p:nvSpPr>
        <p:spPr>
          <a:xfrm>
            <a:off x="8539480" y="5404757"/>
            <a:ext cx="320040"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4</a:t>
            </a:r>
            <a:endParaRPr lang="en-US" sz="1100" dirty="0"/>
          </a:p>
        </p:txBody>
      </p:sp>
      <p:sp>
        <p:nvSpPr>
          <p:cNvPr id="31" name="Text 29"/>
          <p:cNvSpPr/>
          <p:nvPr/>
        </p:nvSpPr>
        <p:spPr>
          <a:xfrm>
            <a:off x="9052560" y="5394960"/>
            <a:ext cx="2423160" cy="845820"/>
          </a:xfrm>
          <a:prstGeom prst="rect">
            <a:avLst/>
          </a:prstGeom>
          <a:noFill/>
          <a:ln/>
        </p:spPr>
        <p:txBody>
          <a:bodyPr wrap="square" lIns="0" tIns="0" rIns="0" bIns="0" rtlCol="0" anchor="t"/>
          <a:lstStyle/>
          <a:p>
            <a:pPr marL="0" indent="0">
              <a:buNone/>
            </a:pPr>
            <a:r>
              <a:rPr lang="en-US" sz="1150" dirty="0">
                <a:solidFill>
                  <a:srgbClr val="FFFFFF"/>
                </a:solidFill>
                <a:latin typeface="Calibri" pitchFamily="34" charset="0"/>
                <a:ea typeface="Calibri" pitchFamily="34" charset="-122"/>
                <a:cs typeface="Calibri" pitchFamily="34" charset="-120"/>
              </a:rPr>
              <a:t>Implement network isolation with VNets, NSGs, and Private </a:t>
            </a:r>
            <a:r>
              <a:rPr lang="en-US" sz="1150">
                <a:solidFill>
                  <a:srgbClr val="FFFFFF"/>
                </a:solidFill>
                <a:latin typeface="Calibri" pitchFamily="34" charset="0"/>
                <a:ea typeface="Calibri" pitchFamily="34" charset="-122"/>
                <a:cs typeface="Calibri" pitchFamily="34" charset="-120"/>
              </a:rPr>
              <a:t>Endpoints.</a:t>
            </a:r>
          </a:p>
          <a:p>
            <a:pPr marL="0" indent="0">
              <a:buNone/>
            </a:pPr>
            <a:endParaRPr lang="en-US" sz="1150" dirty="0"/>
          </a:p>
        </p:txBody>
      </p:sp>
      <p:sp>
        <p:nvSpPr>
          <p:cNvPr id="32" name="Text 30"/>
          <p:cNvSpPr/>
          <p:nvPr/>
        </p:nvSpPr>
        <p:spPr>
          <a:xfrm>
            <a:off x="548640" y="6473952"/>
            <a:ext cx="7315200" cy="274320"/>
          </a:xfrm>
          <a:prstGeom prst="rect">
            <a:avLst/>
          </a:prstGeom>
          <a:noFill/>
          <a:ln/>
        </p:spPr>
        <p:txBody>
          <a:bodyPr wrap="square" lIns="0" tIns="0" rIns="0" bIns="0" rtlCol="0" anchor="ctr"/>
          <a:lstStyle/>
          <a:p>
            <a:pPr marL="0" indent="0">
              <a:buNone/>
            </a:pPr>
            <a:r>
              <a:rPr lang="en-US" sz="900" dirty="0">
                <a:solidFill>
                  <a:srgbClr val="94A3B8"/>
                </a:solidFill>
                <a:latin typeface="Calibri" pitchFamily="34" charset="0"/>
                <a:ea typeface="Calibri" pitchFamily="34" charset="-122"/>
                <a:cs typeface="Calibri" pitchFamily="34" charset="-120"/>
              </a:rPr>
              <a:t>Azure Web Application Security Design</a:t>
            </a:r>
            <a:endParaRPr lang="en-US" sz="900" dirty="0"/>
          </a:p>
        </p:txBody>
      </p:sp>
      <p:sp>
        <p:nvSpPr>
          <p:cNvPr id="33" name="Text 31"/>
          <p:cNvSpPr/>
          <p:nvPr/>
        </p:nvSpPr>
        <p:spPr>
          <a:xfrm>
            <a:off x="7985455" y="6473952"/>
            <a:ext cx="3657600" cy="274320"/>
          </a:xfrm>
          <a:prstGeom prst="rect">
            <a:avLst/>
          </a:prstGeom>
          <a:noFill/>
          <a:ln/>
        </p:spPr>
        <p:txBody>
          <a:bodyPr wrap="square" lIns="0" tIns="0" rIns="0" bIns="0"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06 · Risk 1 of 6</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548640" y="384048"/>
            <a:ext cx="502920" cy="502920"/>
          </a:xfrm>
          <a:prstGeom prst="ellipse">
            <a:avLst/>
          </a:prstGeom>
          <a:solidFill>
            <a:srgbClr val="06B6D4"/>
          </a:solidFill>
          <a:ln/>
        </p:spPr>
        <p:txBody>
          <a:bodyPr/>
          <a:lstStyle/>
          <a:p>
            <a:endParaRPr lang="en-US"/>
          </a:p>
        </p:txBody>
      </p:sp>
      <p:sp>
        <p:nvSpPr>
          <p:cNvPr id="3" name="Text 1"/>
          <p:cNvSpPr/>
          <p:nvPr/>
        </p:nvSpPr>
        <p:spPr>
          <a:xfrm>
            <a:off x="548640" y="384048"/>
            <a:ext cx="502920" cy="502920"/>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02</a:t>
            </a:r>
            <a:endParaRPr lang="en-US" sz="1800" dirty="0"/>
          </a:p>
        </p:txBody>
      </p:sp>
      <p:sp>
        <p:nvSpPr>
          <p:cNvPr id="4" name="Text 2"/>
          <p:cNvSpPr/>
          <p:nvPr/>
        </p:nvSpPr>
        <p:spPr>
          <a:xfrm>
            <a:off x="1188720" y="384048"/>
            <a:ext cx="8229600" cy="274320"/>
          </a:xfrm>
          <a:prstGeom prst="rect">
            <a:avLst/>
          </a:prstGeom>
          <a:noFill/>
          <a:ln/>
        </p:spPr>
        <p:txBody>
          <a:bodyPr wrap="square" lIns="0" tIns="0" rIns="0" bIns="0" rtlCol="0" anchor="ctr"/>
          <a:lstStyle/>
          <a:p>
            <a:pPr marL="0" indent="0">
              <a:buNone/>
            </a:pPr>
            <a:r>
              <a:rPr lang="en-US" sz="1100" b="1" kern="0" spc="400" dirty="0">
                <a:solidFill>
                  <a:srgbClr val="06B6D4"/>
                </a:solidFill>
                <a:latin typeface="Calibri" pitchFamily="34" charset="0"/>
                <a:ea typeface="Calibri" pitchFamily="34" charset="-122"/>
                <a:cs typeface="Calibri" pitchFamily="34" charset="-120"/>
              </a:rPr>
              <a:t>RISK DOMAIN 2</a:t>
            </a:r>
            <a:endParaRPr lang="en-US" sz="1100" dirty="0"/>
          </a:p>
        </p:txBody>
      </p:sp>
      <p:sp>
        <p:nvSpPr>
          <p:cNvPr id="5" name="Text 3"/>
          <p:cNvSpPr/>
          <p:nvPr/>
        </p:nvSpPr>
        <p:spPr>
          <a:xfrm>
            <a:off x="1188720" y="640080"/>
            <a:ext cx="10515600" cy="640080"/>
          </a:xfrm>
          <a:prstGeom prst="rect">
            <a:avLst/>
          </a:prstGeom>
          <a:noFill/>
          <a:ln/>
        </p:spPr>
        <p:txBody>
          <a:bodyPr wrap="square" lIns="0" tIns="0" rIns="0" bIns="0" rtlCol="0" anchor="ctr"/>
          <a:lstStyle/>
          <a:p>
            <a:pPr marL="0" indent="0">
              <a:buNone/>
            </a:pPr>
            <a:r>
              <a:rPr lang="en-US" sz="2800" b="1">
                <a:solidFill>
                  <a:srgbClr val="0F172A"/>
                </a:solidFill>
                <a:latin typeface="Calibri" pitchFamily="34" charset="0"/>
                <a:ea typeface="Calibri" pitchFamily="34" charset="-122"/>
                <a:cs typeface="Calibri" pitchFamily="34" charset="-120"/>
              </a:rPr>
              <a:t>Exposure of API keys, Certificates , Connection strings &amp; Passwords</a:t>
            </a:r>
            <a:endParaRPr lang="en-US" sz="2800" dirty="0"/>
          </a:p>
        </p:txBody>
      </p:sp>
      <p:sp>
        <p:nvSpPr>
          <p:cNvPr id="6" name="Shape 4"/>
          <p:cNvSpPr/>
          <p:nvPr/>
        </p:nvSpPr>
        <p:spPr>
          <a:xfrm>
            <a:off x="548640" y="1508760"/>
            <a:ext cx="3749040" cy="4754880"/>
          </a:xfrm>
          <a:prstGeom prst="rect">
            <a:avLst/>
          </a:prstGeom>
          <a:solidFill>
            <a:srgbClr val="FFFFFF"/>
          </a:solidFill>
          <a:ln w="12700">
            <a:solidFill>
              <a:srgbClr val="E2E8F0"/>
            </a:solidFill>
            <a:prstDash val="solid"/>
          </a:ln>
          <a:effectLst>
            <a:outerShdw blurRad="127000" dist="25400" dir="5400000" algn="bl" rotWithShape="0">
              <a:srgbClr val="0F172A">
                <a:alpha val="10000"/>
              </a:srgbClr>
            </a:outerShdw>
          </a:effectLst>
        </p:spPr>
        <p:txBody>
          <a:bodyPr/>
          <a:lstStyle/>
          <a:p>
            <a:endParaRPr lang="en-US"/>
          </a:p>
        </p:txBody>
      </p:sp>
      <p:sp>
        <p:nvSpPr>
          <p:cNvPr id="7" name="Shape 5"/>
          <p:cNvSpPr/>
          <p:nvPr/>
        </p:nvSpPr>
        <p:spPr>
          <a:xfrm>
            <a:off x="548640" y="1508760"/>
            <a:ext cx="3749040" cy="109728"/>
          </a:xfrm>
          <a:prstGeom prst="rect">
            <a:avLst/>
          </a:prstGeom>
          <a:solidFill>
            <a:srgbClr val="EF4444"/>
          </a:solidFill>
          <a:ln/>
        </p:spPr>
        <p:txBody>
          <a:bodyPr/>
          <a:lstStyle/>
          <a:p>
            <a:endParaRPr lang="en-US"/>
          </a:p>
        </p:txBody>
      </p:sp>
      <p:sp>
        <p:nvSpPr>
          <p:cNvPr id="8" name="Text 6"/>
          <p:cNvSpPr/>
          <p:nvPr/>
        </p:nvSpPr>
        <p:spPr>
          <a:xfrm>
            <a:off x="822960" y="1783080"/>
            <a:ext cx="1828800" cy="274320"/>
          </a:xfrm>
          <a:prstGeom prst="rect">
            <a:avLst/>
          </a:prstGeom>
          <a:noFill/>
          <a:ln/>
        </p:spPr>
        <p:txBody>
          <a:bodyPr wrap="square" lIns="0" tIns="0" rIns="0" bIns="0" rtlCol="0" anchor="ctr"/>
          <a:lstStyle/>
          <a:p>
            <a:pPr marL="0" indent="0">
              <a:buNone/>
            </a:pPr>
            <a:r>
              <a:rPr lang="en-US" sz="1100" b="1" kern="0" spc="400" dirty="0">
                <a:solidFill>
                  <a:srgbClr val="EF4444"/>
                </a:solidFill>
                <a:latin typeface="Calibri" pitchFamily="34" charset="0"/>
                <a:ea typeface="Calibri" pitchFamily="34" charset="-122"/>
                <a:cs typeface="Calibri" pitchFamily="34" charset="-120"/>
              </a:rPr>
              <a:t>RISKS</a:t>
            </a:r>
            <a:endParaRPr lang="en-US" sz="1100" dirty="0"/>
          </a:p>
        </p:txBody>
      </p:sp>
      <p:sp>
        <p:nvSpPr>
          <p:cNvPr id="9" name="Text 7"/>
          <p:cNvSpPr/>
          <p:nvPr/>
        </p:nvSpPr>
        <p:spPr>
          <a:xfrm>
            <a:off x="822960" y="2057400"/>
            <a:ext cx="3200400" cy="365760"/>
          </a:xfrm>
          <a:prstGeom prst="rect">
            <a:avLst/>
          </a:prstGeom>
          <a:noFill/>
          <a:ln/>
        </p:spPr>
        <p:txBody>
          <a:bodyPr wrap="square" lIns="0" tIns="0" rIns="0" bIns="0" rtlCol="0" anchor="ctr"/>
          <a:lstStyle/>
          <a:p>
            <a:pPr marL="0" indent="0">
              <a:buNone/>
            </a:pPr>
            <a:r>
              <a:rPr lang="en-US" sz="1400" b="1" dirty="0">
                <a:solidFill>
                  <a:srgbClr val="0F172A"/>
                </a:solidFill>
                <a:latin typeface="Calibri" pitchFamily="34" charset="0"/>
                <a:ea typeface="Calibri" pitchFamily="34" charset="-122"/>
                <a:cs typeface="Calibri" pitchFamily="34" charset="-120"/>
              </a:rPr>
              <a:t>What we're defending against</a:t>
            </a:r>
            <a:endParaRPr lang="en-US" sz="1400" dirty="0"/>
          </a:p>
        </p:txBody>
      </p:sp>
      <p:sp>
        <p:nvSpPr>
          <p:cNvPr id="10" name="Text 8"/>
          <p:cNvSpPr/>
          <p:nvPr/>
        </p:nvSpPr>
        <p:spPr>
          <a:xfrm>
            <a:off x="822960" y="2560320"/>
            <a:ext cx="3200400" cy="3474720"/>
          </a:xfrm>
          <a:prstGeom prst="rect">
            <a:avLst/>
          </a:prstGeom>
          <a:noFill/>
          <a:ln/>
        </p:spPr>
        <p:txBody>
          <a:bodyPr wrap="square" lIns="0" tIns="0" rIns="0" bIns="0" rtlCol="0" anchor="t"/>
          <a:lstStyle/>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Hardcoded secrets in source code</a:t>
            </a:r>
            <a:endParaRPr lang="en-US" sz="1250" dirty="0"/>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Credential leakage to logs and telemetry</a:t>
            </a:r>
            <a:endParaRPr lang="en-US" sz="1250" dirty="0"/>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Compromised repositories and CI/</a:t>
            </a:r>
            <a:r>
              <a:rPr lang="en-US" sz="1250">
                <a:solidFill>
                  <a:srgbClr val="0F172A"/>
                </a:solidFill>
                <a:latin typeface="Calibri" pitchFamily="34" charset="0"/>
                <a:ea typeface="Calibri" pitchFamily="34" charset="-122"/>
                <a:cs typeface="Calibri" pitchFamily="34" charset="-120"/>
              </a:rPr>
              <a:t>CD artifacts</a:t>
            </a:r>
            <a:endParaRPr lang="en-US" sz="1250" dirty="0"/>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Privilege escalation via leaked keys</a:t>
            </a:r>
            <a:endParaRPr lang="en-US" sz="1250" dirty="0"/>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Long-lived static credentials in app settings</a:t>
            </a:r>
            <a:endParaRPr lang="en-US" sz="1250" dirty="0"/>
          </a:p>
        </p:txBody>
      </p:sp>
      <p:sp>
        <p:nvSpPr>
          <p:cNvPr id="11" name="Shape 9"/>
          <p:cNvSpPr/>
          <p:nvPr/>
        </p:nvSpPr>
        <p:spPr>
          <a:xfrm>
            <a:off x="4434840" y="1508760"/>
            <a:ext cx="3749040" cy="4754880"/>
          </a:xfrm>
          <a:prstGeom prst="rect">
            <a:avLst/>
          </a:prstGeom>
          <a:solidFill>
            <a:srgbClr val="FFFFFF"/>
          </a:solidFill>
          <a:ln w="12700">
            <a:solidFill>
              <a:srgbClr val="E2E8F0"/>
            </a:solidFill>
            <a:prstDash val="solid"/>
          </a:ln>
          <a:effectLst>
            <a:outerShdw blurRad="127000" dist="25400" dir="5400000" algn="bl" rotWithShape="0">
              <a:srgbClr val="0F172A">
                <a:alpha val="10000"/>
              </a:srgbClr>
            </a:outerShdw>
          </a:effectLst>
        </p:spPr>
        <p:txBody>
          <a:bodyPr/>
          <a:lstStyle/>
          <a:p>
            <a:endParaRPr lang="en-US"/>
          </a:p>
        </p:txBody>
      </p:sp>
      <p:sp>
        <p:nvSpPr>
          <p:cNvPr id="12" name="Shape 10"/>
          <p:cNvSpPr/>
          <p:nvPr/>
        </p:nvSpPr>
        <p:spPr>
          <a:xfrm>
            <a:off x="4434840" y="1508760"/>
            <a:ext cx="3749040" cy="109728"/>
          </a:xfrm>
          <a:prstGeom prst="rect">
            <a:avLst/>
          </a:prstGeom>
          <a:solidFill>
            <a:srgbClr val="06B6D4"/>
          </a:solidFill>
          <a:ln/>
        </p:spPr>
        <p:txBody>
          <a:bodyPr/>
          <a:lstStyle/>
          <a:p>
            <a:endParaRPr lang="en-US"/>
          </a:p>
        </p:txBody>
      </p:sp>
      <p:sp>
        <p:nvSpPr>
          <p:cNvPr id="13" name="Text 11"/>
          <p:cNvSpPr/>
          <p:nvPr/>
        </p:nvSpPr>
        <p:spPr>
          <a:xfrm>
            <a:off x="4709160" y="1783080"/>
            <a:ext cx="2743200" cy="274320"/>
          </a:xfrm>
          <a:prstGeom prst="rect">
            <a:avLst/>
          </a:prstGeom>
          <a:noFill/>
          <a:ln/>
        </p:spPr>
        <p:txBody>
          <a:bodyPr wrap="square" lIns="0" tIns="0" rIns="0" bIns="0" rtlCol="0" anchor="ctr"/>
          <a:lstStyle/>
          <a:p>
            <a:pPr marL="0" indent="0">
              <a:buNone/>
            </a:pPr>
            <a:r>
              <a:rPr lang="en-US" sz="1100" b="1" kern="0" spc="400" dirty="0">
                <a:solidFill>
                  <a:srgbClr val="06B6D4"/>
                </a:solidFill>
                <a:latin typeface="Calibri" pitchFamily="34" charset="0"/>
                <a:ea typeface="Calibri" pitchFamily="34" charset="-122"/>
                <a:cs typeface="Calibri" pitchFamily="34" charset="-120"/>
              </a:rPr>
              <a:t>AZURE CONTROLS</a:t>
            </a:r>
            <a:endParaRPr lang="en-US" sz="1100" dirty="0"/>
          </a:p>
        </p:txBody>
      </p:sp>
      <p:sp>
        <p:nvSpPr>
          <p:cNvPr id="14" name="Text 12"/>
          <p:cNvSpPr/>
          <p:nvPr/>
        </p:nvSpPr>
        <p:spPr>
          <a:xfrm>
            <a:off x="4709160" y="2057400"/>
            <a:ext cx="3200400" cy="365760"/>
          </a:xfrm>
          <a:prstGeom prst="rect">
            <a:avLst/>
          </a:prstGeom>
          <a:noFill/>
          <a:ln/>
        </p:spPr>
        <p:txBody>
          <a:bodyPr wrap="square" lIns="0" tIns="0" rIns="0" bIns="0" rtlCol="0" anchor="ctr"/>
          <a:lstStyle/>
          <a:p>
            <a:pPr marL="0" indent="0">
              <a:buNone/>
            </a:pPr>
            <a:r>
              <a:rPr lang="en-US" sz="1400" b="1" dirty="0">
                <a:solidFill>
                  <a:srgbClr val="0F172A"/>
                </a:solidFill>
                <a:latin typeface="Calibri" pitchFamily="34" charset="0"/>
                <a:ea typeface="Calibri" pitchFamily="34" charset="-122"/>
                <a:cs typeface="Calibri" pitchFamily="34" charset="-120"/>
              </a:rPr>
              <a:t>Recommended services &amp; policies</a:t>
            </a:r>
            <a:endParaRPr lang="en-US" sz="1400" dirty="0"/>
          </a:p>
        </p:txBody>
      </p:sp>
      <p:sp>
        <p:nvSpPr>
          <p:cNvPr id="15" name="Text 13"/>
          <p:cNvSpPr/>
          <p:nvPr/>
        </p:nvSpPr>
        <p:spPr>
          <a:xfrm>
            <a:off x="4709160" y="2560320"/>
            <a:ext cx="3200400" cy="3474720"/>
          </a:xfrm>
          <a:prstGeom prst="rect">
            <a:avLst/>
          </a:prstGeom>
          <a:noFill/>
          <a:ln/>
        </p:spPr>
        <p:txBody>
          <a:bodyPr wrap="square" lIns="0" tIns="0" rIns="0" bIns="0" rtlCol="0" anchor="t"/>
          <a:lstStyle/>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Azure Key Vault and Managed HSM</a:t>
            </a:r>
            <a:endParaRPr lang="en-US" sz="1250" dirty="0"/>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Managed Identities for app-to-service auth</a:t>
            </a:r>
            <a:endParaRPr lang="en-US" sz="1250" dirty="0"/>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Azure RBAC with least privilege</a:t>
            </a:r>
            <a:endParaRPr lang="en-US" sz="1250" dirty="0"/>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Just-in-Time access to vaults</a:t>
            </a:r>
            <a:endParaRPr lang="en-US" sz="1250" dirty="0"/>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Secret scanning in CI/CD pipelines</a:t>
            </a:r>
            <a:endParaRPr lang="en-US" sz="1250" dirty="0"/>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GitHub Advanced Security / Defender for DevOps</a:t>
            </a:r>
            <a:endParaRPr lang="en-US" sz="1250" dirty="0"/>
          </a:p>
        </p:txBody>
      </p:sp>
      <p:sp>
        <p:nvSpPr>
          <p:cNvPr id="16" name="Shape 14"/>
          <p:cNvSpPr/>
          <p:nvPr/>
        </p:nvSpPr>
        <p:spPr>
          <a:xfrm>
            <a:off x="8321040" y="1508760"/>
            <a:ext cx="3337560" cy="4754880"/>
          </a:xfrm>
          <a:prstGeom prst="rect">
            <a:avLst/>
          </a:prstGeom>
          <a:solidFill>
            <a:srgbClr val="0F1729"/>
          </a:solidFill>
          <a:ln/>
          <a:effectLst>
            <a:outerShdw blurRad="177800" dist="38100" dir="5400000" algn="bl" rotWithShape="0">
              <a:srgbClr val="0F172A">
                <a:alpha val="14000"/>
              </a:srgbClr>
            </a:outerShdw>
          </a:effectLst>
        </p:spPr>
        <p:txBody>
          <a:bodyPr/>
          <a:lstStyle/>
          <a:p>
            <a:endParaRPr lang="en-US"/>
          </a:p>
        </p:txBody>
      </p:sp>
      <p:sp>
        <p:nvSpPr>
          <p:cNvPr id="17" name="Shape 15"/>
          <p:cNvSpPr/>
          <p:nvPr/>
        </p:nvSpPr>
        <p:spPr>
          <a:xfrm>
            <a:off x="8321040" y="1508760"/>
            <a:ext cx="3337560" cy="109728"/>
          </a:xfrm>
          <a:prstGeom prst="rect">
            <a:avLst/>
          </a:prstGeom>
          <a:solidFill>
            <a:srgbClr val="10B981"/>
          </a:solidFill>
          <a:ln/>
        </p:spPr>
        <p:txBody>
          <a:bodyPr/>
          <a:lstStyle/>
          <a:p>
            <a:endParaRPr lang="en-US"/>
          </a:p>
        </p:txBody>
      </p:sp>
      <p:sp>
        <p:nvSpPr>
          <p:cNvPr id="18" name="Text 16"/>
          <p:cNvSpPr/>
          <p:nvPr/>
        </p:nvSpPr>
        <p:spPr>
          <a:xfrm>
            <a:off x="8595360" y="1783080"/>
            <a:ext cx="2743200" cy="274320"/>
          </a:xfrm>
          <a:prstGeom prst="rect">
            <a:avLst/>
          </a:prstGeom>
          <a:noFill/>
          <a:ln/>
        </p:spPr>
        <p:txBody>
          <a:bodyPr wrap="square" lIns="0" tIns="0" rIns="0" bIns="0" rtlCol="0" anchor="ctr"/>
          <a:lstStyle/>
          <a:p>
            <a:pPr marL="0" indent="0">
              <a:buNone/>
            </a:pPr>
            <a:r>
              <a:rPr lang="en-US" sz="1100" b="1" kern="0" spc="400" dirty="0">
                <a:solidFill>
                  <a:srgbClr val="10B981"/>
                </a:solidFill>
                <a:latin typeface="Calibri" pitchFamily="34" charset="0"/>
                <a:ea typeface="Calibri" pitchFamily="34" charset="-122"/>
                <a:cs typeface="Calibri" pitchFamily="34" charset="-120"/>
              </a:rPr>
              <a:t>IMPLEMENTATION</a:t>
            </a:r>
            <a:endParaRPr lang="en-US" sz="1100" dirty="0"/>
          </a:p>
        </p:txBody>
      </p:sp>
      <p:sp>
        <p:nvSpPr>
          <p:cNvPr id="19" name="Text 17"/>
          <p:cNvSpPr/>
          <p:nvPr/>
        </p:nvSpPr>
        <p:spPr>
          <a:xfrm>
            <a:off x="8595360" y="2057400"/>
            <a:ext cx="2788920" cy="365760"/>
          </a:xfrm>
          <a:prstGeom prst="rect">
            <a:avLst/>
          </a:prstGeom>
          <a:noFill/>
          <a:ln/>
        </p:spPr>
        <p:txBody>
          <a:bodyPr wrap="square" lIns="0" tIns="0" rIns="0" bIns="0" rtlCol="0" anchor="ctr"/>
          <a:lstStyle/>
          <a:p>
            <a:pPr marL="0" indent="0">
              <a:buNone/>
            </a:pPr>
            <a:r>
              <a:rPr lang="en-US" sz="1400" b="1" dirty="0">
                <a:solidFill>
                  <a:srgbClr val="FFFFFF"/>
                </a:solidFill>
                <a:latin typeface="Calibri" pitchFamily="34" charset="0"/>
                <a:ea typeface="Calibri" pitchFamily="34" charset="-122"/>
                <a:cs typeface="Calibri" pitchFamily="34" charset="-120"/>
              </a:rPr>
              <a:t>Step-by-step actions</a:t>
            </a:r>
            <a:endParaRPr lang="en-US" sz="1400" dirty="0"/>
          </a:p>
        </p:txBody>
      </p:sp>
      <p:sp>
        <p:nvSpPr>
          <p:cNvPr id="20" name="Shape 18"/>
          <p:cNvSpPr/>
          <p:nvPr/>
        </p:nvSpPr>
        <p:spPr>
          <a:xfrm>
            <a:off x="8595360" y="2606040"/>
            <a:ext cx="320040" cy="320040"/>
          </a:xfrm>
          <a:prstGeom prst="ellipse">
            <a:avLst/>
          </a:prstGeom>
          <a:solidFill>
            <a:srgbClr val="10B981"/>
          </a:solidFill>
          <a:ln/>
        </p:spPr>
        <p:txBody>
          <a:bodyPr/>
          <a:lstStyle/>
          <a:p>
            <a:endParaRPr lang="en-US"/>
          </a:p>
        </p:txBody>
      </p:sp>
      <p:sp>
        <p:nvSpPr>
          <p:cNvPr id="21" name="Text 19"/>
          <p:cNvSpPr/>
          <p:nvPr/>
        </p:nvSpPr>
        <p:spPr>
          <a:xfrm>
            <a:off x="8595360" y="2606040"/>
            <a:ext cx="320040"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1</a:t>
            </a:r>
            <a:endParaRPr lang="en-US" sz="1100" dirty="0"/>
          </a:p>
        </p:txBody>
      </p:sp>
      <p:sp>
        <p:nvSpPr>
          <p:cNvPr id="22" name="Text 20"/>
          <p:cNvSpPr/>
          <p:nvPr/>
        </p:nvSpPr>
        <p:spPr>
          <a:xfrm>
            <a:off x="9006840" y="2560320"/>
            <a:ext cx="2423160" cy="845820"/>
          </a:xfrm>
          <a:prstGeom prst="rect">
            <a:avLst/>
          </a:prstGeom>
          <a:noFill/>
          <a:ln/>
        </p:spPr>
        <p:txBody>
          <a:bodyPr wrap="square" lIns="0" tIns="0" rIns="0" bIns="0" rtlCol="0" anchor="t"/>
          <a:lstStyle/>
          <a:p>
            <a:pPr marL="0" indent="0">
              <a:buNone/>
            </a:pPr>
            <a:r>
              <a:rPr lang="en-US" sz="1150" dirty="0">
                <a:solidFill>
                  <a:srgbClr val="FFFFFF"/>
                </a:solidFill>
                <a:latin typeface="Calibri" pitchFamily="34" charset="0"/>
                <a:ea typeface="Calibri" pitchFamily="34" charset="-122"/>
                <a:cs typeface="Calibri" pitchFamily="34" charset="-120"/>
              </a:rPr>
              <a:t>Move all API keys, certificates, DB passwords, and connection strings into Azure Key Vault.</a:t>
            </a:r>
            <a:endParaRPr lang="en-US" sz="1150" dirty="0"/>
          </a:p>
        </p:txBody>
      </p:sp>
      <p:sp>
        <p:nvSpPr>
          <p:cNvPr id="23" name="Shape 21"/>
          <p:cNvSpPr/>
          <p:nvPr/>
        </p:nvSpPr>
        <p:spPr>
          <a:xfrm>
            <a:off x="8595360" y="3497580"/>
            <a:ext cx="320040" cy="320040"/>
          </a:xfrm>
          <a:prstGeom prst="ellipse">
            <a:avLst/>
          </a:prstGeom>
          <a:solidFill>
            <a:srgbClr val="10B981"/>
          </a:solidFill>
          <a:ln/>
        </p:spPr>
        <p:txBody>
          <a:bodyPr/>
          <a:lstStyle/>
          <a:p>
            <a:endParaRPr lang="en-US"/>
          </a:p>
        </p:txBody>
      </p:sp>
      <p:sp>
        <p:nvSpPr>
          <p:cNvPr id="24" name="Text 22"/>
          <p:cNvSpPr/>
          <p:nvPr/>
        </p:nvSpPr>
        <p:spPr>
          <a:xfrm>
            <a:off x="8595360" y="3497580"/>
            <a:ext cx="320040"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2</a:t>
            </a:r>
            <a:endParaRPr lang="en-US" sz="1100" dirty="0"/>
          </a:p>
        </p:txBody>
      </p:sp>
      <p:sp>
        <p:nvSpPr>
          <p:cNvPr id="25" name="Text 23"/>
          <p:cNvSpPr/>
          <p:nvPr/>
        </p:nvSpPr>
        <p:spPr>
          <a:xfrm>
            <a:off x="9006840" y="3451860"/>
            <a:ext cx="2423160" cy="845820"/>
          </a:xfrm>
          <a:prstGeom prst="rect">
            <a:avLst/>
          </a:prstGeom>
          <a:noFill/>
          <a:ln/>
        </p:spPr>
        <p:txBody>
          <a:bodyPr wrap="square" lIns="0" tIns="0" rIns="0" bIns="0" rtlCol="0" anchor="t"/>
          <a:lstStyle/>
          <a:p>
            <a:pPr marL="0" indent="0">
              <a:buNone/>
            </a:pPr>
            <a:r>
              <a:rPr lang="en-US" sz="1150" dirty="0">
                <a:solidFill>
                  <a:srgbClr val="FFFFFF"/>
                </a:solidFill>
                <a:latin typeface="Calibri" pitchFamily="34" charset="0"/>
                <a:ea typeface="Calibri" pitchFamily="34" charset="-122"/>
                <a:cs typeface="Calibri" pitchFamily="34" charset="-120"/>
              </a:rPr>
              <a:t>Replace embedded credentials with Managed Identities to reach Key Vault, Storage, SQL, and APIs.</a:t>
            </a:r>
            <a:endParaRPr lang="en-US" sz="1150" dirty="0"/>
          </a:p>
        </p:txBody>
      </p:sp>
      <p:sp>
        <p:nvSpPr>
          <p:cNvPr id="26" name="Shape 24"/>
          <p:cNvSpPr/>
          <p:nvPr/>
        </p:nvSpPr>
        <p:spPr>
          <a:xfrm>
            <a:off x="8595360" y="4389120"/>
            <a:ext cx="320040" cy="320040"/>
          </a:xfrm>
          <a:prstGeom prst="ellipse">
            <a:avLst/>
          </a:prstGeom>
          <a:solidFill>
            <a:srgbClr val="10B981"/>
          </a:solidFill>
          <a:ln/>
        </p:spPr>
        <p:txBody>
          <a:bodyPr/>
          <a:lstStyle/>
          <a:p>
            <a:endParaRPr lang="en-US"/>
          </a:p>
        </p:txBody>
      </p:sp>
      <p:sp>
        <p:nvSpPr>
          <p:cNvPr id="27" name="Text 25"/>
          <p:cNvSpPr/>
          <p:nvPr/>
        </p:nvSpPr>
        <p:spPr>
          <a:xfrm>
            <a:off x="8595360" y="4389120"/>
            <a:ext cx="320040"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3</a:t>
            </a:r>
            <a:endParaRPr lang="en-US" sz="1100" dirty="0"/>
          </a:p>
        </p:txBody>
      </p:sp>
      <p:sp>
        <p:nvSpPr>
          <p:cNvPr id="28" name="Text 26"/>
          <p:cNvSpPr/>
          <p:nvPr/>
        </p:nvSpPr>
        <p:spPr>
          <a:xfrm>
            <a:off x="9006840" y="4343400"/>
            <a:ext cx="2423160" cy="845820"/>
          </a:xfrm>
          <a:prstGeom prst="rect">
            <a:avLst/>
          </a:prstGeom>
          <a:noFill/>
          <a:ln/>
        </p:spPr>
        <p:txBody>
          <a:bodyPr wrap="square" lIns="0" tIns="0" rIns="0" bIns="0" rtlCol="0" anchor="t"/>
          <a:lstStyle/>
          <a:p>
            <a:pPr marL="0" indent="0">
              <a:buNone/>
            </a:pPr>
            <a:r>
              <a:rPr lang="en-US" sz="1150" dirty="0">
                <a:solidFill>
                  <a:srgbClr val="FFFFFF"/>
                </a:solidFill>
                <a:latin typeface="Calibri" pitchFamily="34" charset="0"/>
                <a:ea typeface="Calibri" pitchFamily="34" charset="-122"/>
                <a:cs typeface="Calibri" pitchFamily="34" charset="-120"/>
              </a:rPr>
              <a:t>Restrict Key Vault with RBAC, private endpoints, firewall, soft-delete, and purge protection.</a:t>
            </a:r>
            <a:endParaRPr lang="en-US" sz="1150" dirty="0"/>
          </a:p>
        </p:txBody>
      </p:sp>
      <p:sp>
        <p:nvSpPr>
          <p:cNvPr id="29" name="Shape 27"/>
          <p:cNvSpPr/>
          <p:nvPr/>
        </p:nvSpPr>
        <p:spPr>
          <a:xfrm>
            <a:off x="8595360" y="5280660"/>
            <a:ext cx="320040" cy="320040"/>
          </a:xfrm>
          <a:prstGeom prst="ellipse">
            <a:avLst/>
          </a:prstGeom>
          <a:solidFill>
            <a:srgbClr val="10B981"/>
          </a:solidFill>
          <a:ln/>
        </p:spPr>
        <p:txBody>
          <a:bodyPr/>
          <a:lstStyle/>
          <a:p>
            <a:endParaRPr lang="en-US"/>
          </a:p>
        </p:txBody>
      </p:sp>
      <p:sp>
        <p:nvSpPr>
          <p:cNvPr id="30" name="Text 28"/>
          <p:cNvSpPr/>
          <p:nvPr/>
        </p:nvSpPr>
        <p:spPr>
          <a:xfrm>
            <a:off x="8595360" y="5280660"/>
            <a:ext cx="320040"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4</a:t>
            </a:r>
            <a:endParaRPr lang="en-US" sz="1100" dirty="0"/>
          </a:p>
        </p:txBody>
      </p:sp>
      <p:sp>
        <p:nvSpPr>
          <p:cNvPr id="31" name="Text 29"/>
          <p:cNvSpPr/>
          <p:nvPr/>
        </p:nvSpPr>
        <p:spPr>
          <a:xfrm>
            <a:off x="9006840" y="5234940"/>
            <a:ext cx="2423160" cy="845820"/>
          </a:xfrm>
          <a:prstGeom prst="rect">
            <a:avLst/>
          </a:prstGeom>
          <a:noFill/>
          <a:ln/>
        </p:spPr>
        <p:txBody>
          <a:bodyPr wrap="square" lIns="0" tIns="0" rIns="0" bIns="0" rtlCol="0" anchor="t"/>
          <a:lstStyle/>
          <a:p>
            <a:pPr marL="0" indent="0">
              <a:buNone/>
            </a:pPr>
            <a:r>
              <a:rPr lang="en-US" sz="1150" dirty="0">
                <a:solidFill>
                  <a:srgbClr val="FFFFFF"/>
                </a:solidFill>
                <a:latin typeface="Calibri" pitchFamily="34" charset="0"/>
                <a:ea typeface="Calibri" pitchFamily="34" charset="-122"/>
                <a:cs typeface="Calibri" pitchFamily="34" charset="-120"/>
              </a:rPr>
              <a:t>Configure automatic rotation policies for certificates and credentials.</a:t>
            </a:r>
            <a:endParaRPr lang="en-US" sz="1150" dirty="0"/>
          </a:p>
        </p:txBody>
      </p:sp>
      <p:sp>
        <p:nvSpPr>
          <p:cNvPr id="32" name="Text 30"/>
          <p:cNvSpPr/>
          <p:nvPr/>
        </p:nvSpPr>
        <p:spPr>
          <a:xfrm>
            <a:off x="548640" y="6473952"/>
            <a:ext cx="7315200" cy="274320"/>
          </a:xfrm>
          <a:prstGeom prst="rect">
            <a:avLst/>
          </a:prstGeom>
          <a:noFill/>
          <a:ln/>
        </p:spPr>
        <p:txBody>
          <a:bodyPr wrap="square" lIns="0" tIns="0" rIns="0" bIns="0" rtlCol="0" anchor="ctr"/>
          <a:lstStyle/>
          <a:p>
            <a:pPr marL="0" indent="0">
              <a:buNone/>
            </a:pPr>
            <a:r>
              <a:rPr lang="en-US" sz="900" dirty="0">
                <a:solidFill>
                  <a:srgbClr val="94A3B8"/>
                </a:solidFill>
                <a:latin typeface="Calibri" pitchFamily="34" charset="0"/>
                <a:ea typeface="Calibri" pitchFamily="34" charset="-122"/>
                <a:cs typeface="Calibri" pitchFamily="34" charset="-120"/>
              </a:rPr>
              <a:t>Azure Web Application Security Design</a:t>
            </a:r>
            <a:endParaRPr lang="en-US" sz="900" dirty="0"/>
          </a:p>
        </p:txBody>
      </p:sp>
      <p:sp>
        <p:nvSpPr>
          <p:cNvPr id="33" name="Text 31"/>
          <p:cNvSpPr/>
          <p:nvPr/>
        </p:nvSpPr>
        <p:spPr>
          <a:xfrm>
            <a:off x="7985455" y="6473952"/>
            <a:ext cx="3657600" cy="274320"/>
          </a:xfrm>
          <a:prstGeom prst="rect">
            <a:avLst/>
          </a:prstGeom>
          <a:noFill/>
          <a:ln/>
        </p:spPr>
        <p:txBody>
          <a:bodyPr wrap="square" lIns="0" tIns="0" rIns="0" bIns="0"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07 · Risk 2 of 6</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548640" y="384048"/>
            <a:ext cx="502920" cy="502920"/>
          </a:xfrm>
          <a:prstGeom prst="ellipse">
            <a:avLst/>
          </a:prstGeom>
          <a:solidFill>
            <a:srgbClr val="06B6D4"/>
          </a:solidFill>
          <a:ln/>
        </p:spPr>
        <p:txBody>
          <a:bodyPr/>
          <a:lstStyle/>
          <a:p>
            <a:endParaRPr lang="en-US"/>
          </a:p>
        </p:txBody>
      </p:sp>
      <p:sp>
        <p:nvSpPr>
          <p:cNvPr id="3" name="Text 1"/>
          <p:cNvSpPr/>
          <p:nvPr/>
        </p:nvSpPr>
        <p:spPr>
          <a:xfrm>
            <a:off x="548640" y="384048"/>
            <a:ext cx="502920" cy="502920"/>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02</a:t>
            </a:r>
            <a:endParaRPr lang="en-US" sz="1800" dirty="0"/>
          </a:p>
        </p:txBody>
      </p:sp>
      <p:sp>
        <p:nvSpPr>
          <p:cNvPr id="4" name="Text 2"/>
          <p:cNvSpPr/>
          <p:nvPr/>
        </p:nvSpPr>
        <p:spPr>
          <a:xfrm>
            <a:off x="1188720" y="384048"/>
            <a:ext cx="10058400" cy="274320"/>
          </a:xfrm>
          <a:prstGeom prst="rect">
            <a:avLst/>
          </a:prstGeom>
          <a:noFill/>
          <a:ln/>
        </p:spPr>
        <p:txBody>
          <a:bodyPr wrap="square" lIns="0" tIns="0" rIns="0" bIns="0" rtlCol="0" anchor="ctr"/>
          <a:lstStyle/>
          <a:p>
            <a:pPr marL="0" indent="0">
              <a:buNone/>
            </a:pPr>
            <a:r>
              <a:rPr lang="en-US" sz="1100" b="1" kern="0" spc="400" dirty="0">
                <a:solidFill>
                  <a:srgbClr val="06B6D4"/>
                </a:solidFill>
                <a:latin typeface="Calibri" pitchFamily="34" charset="0"/>
                <a:ea typeface="Calibri" pitchFamily="34" charset="-122"/>
                <a:cs typeface="Calibri" pitchFamily="34" charset="-120"/>
              </a:rPr>
              <a:t>RISK DOMAIN 2 · IMPLEMENTATION PATTERN</a:t>
            </a:r>
            <a:endParaRPr lang="en-US" sz="1100" dirty="0"/>
          </a:p>
        </p:txBody>
      </p:sp>
      <p:sp>
        <p:nvSpPr>
          <p:cNvPr id="5" name="Text 3"/>
          <p:cNvSpPr/>
          <p:nvPr/>
        </p:nvSpPr>
        <p:spPr>
          <a:xfrm>
            <a:off x="1188720" y="640080"/>
            <a:ext cx="10515600" cy="640080"/>
          </a:xfrm>
          <a:prstGeom prst="rect">
            <a:avLst/>
          </a:prstGeom>
          <a:noFill/>
          <a:ln/>
        </p:spPr>
        <p:txBody>
          <a:bodyPr wrap="square" lIns="0" tIns="0" rIns="0" bIns="0" rtlCol="0" anchor="ctr"/>
          <a:lstStyle/>
          <a:p>
            <a:pPr marL="0" indent="0">
              <a:buNone/>
            </a:pPr>
            <a:r>
              <a:rPr lang="en-US" sz="2600" b="1" dirty="0">
                <a:solidFill>
                  <a:srgbClr val="0F172A"/>
                </a:solidFill>
                <a:latin typeface="Calibri" pitchFamily="34" charset="0"/>
                <a:ea typeface="Calibri" pitchFamily="34" charset="-122"/>
                <a:cs typeface="Calibri" pitchFamily="34" charset="-120"/>
              </a:rPr>
              <a:t>Programmatic secret retrieval — the developer pattern</a:t>
            </a:r>
            <a:endParaRPr lang="en-US" sz="2600" dirty="0"/>
          </a:p>
        </p:txBody>
      </p:sp>
      <p:sp>
        <p:nvSpPr>
          <p:cNvPr id="6" name="Text 4"/>
          <p:cNvSpPr/>
          <p:nvPr/>
        </p:nvSpPr>
        <p:spPr>
          <a:xfrm>
            <a:off x="548640" y="1417320"/>
            <a:ext cx="11155680" cy="411480"/>
          </a:xfrm>
          <a:prstGeom prst="rect">
            <a:avLst/>
          </a:prstGeom>
          <a:noFill/>
          <a:ln/>
        </p:spPr>
        <p:txBody>
          <a:bodyPr wrap="square" lIns="0" tIns="0" rIns="0" bIns="0" rtlCol="0" anchor="ctr"/>
          <a:lstStyle/>
          <a:p>
            <a:pPr marL="0" indent="0">
              <a:buNone/>
            </a:pPr>
            <a:r>
              <a:rPr lang="en-US" sz="1300" i="1" dirty="0">
                <a:solidFill>
                  <a:srgbClr val="64748B"/>
                </a:solidFill>
                <a:latin typeface="Calibri" pitchFamily="34" charset="0"/>
                <a:ea typeface="Calibri" pitchFamily="34" charset="-122"/>
                <a:cs typeface="Calibri" pitchFamily="34" charset="-120"/>
              </a:rPr>
              <a:t>Applications fetch secrets at runtime via the Key Vault REST API — authenticated by Managed Identity, with no credentials in source code or config.</a:t>
            </a:r>
            <a:endParaRPr lang="en-US" sz="1300" dirty="0"/>
          </a:p>
        </p:txBody>
      </p:sp>
      <p:sp>
        <p:nvSpPr>
          <p:cNvPr id="7" name="Shape 5"/>
          <p:cNvSpPr/>
          <p:nvPr/>
        </p:nvSpPr>
        <p:spPr>
          <a:xfrm>
            <a:off x="548640" y="1965960"/>
            <a:ext cx="5212080" cy="4160520"/>
          </a:xfrm>
          <a:prstGeom prst="rect">
            <a:avLst/>
          </a:prstGeom>
          <a:solidFill>
            <a:srgbClr val="FFFFFF"/>
          </a:solidFill>
          <a:ln w="12700">
            <a:solidFill>
              <a:srgbClr val="E2E8F0"/>
            </a:solidFill>
            <a:prstDash val="solid"/>
          </a:ln>
          <a:effectLst>
            <a:outerShdw blurRad="127000" dist="25400" dir="5400000" algn="bl" rotWithShape="0">
              <a:srgbClr val="0F172A">
                <a:alpha val="10000"/>
              </a:srgbClr>
            </a:outerShdw>
          </a:effectLst>
        </p:spPr>
        <p:txBody>
          <a:bodyPr/>
          <a:lstStyle/>
          <a:p>
            <a:endParaRPr lang="en-US"/>
          </a:p>
        </p:txBody>
      </p:sp>
      <p:sp>
        <p:nvSpPr>
          <p:cNvPr id="8" name="Shape 6"/>
          <p:cNvSpPr/>
          <p:nvPr/>
        </p:nvSpPr>
        <p:spPr>
          <a:xfrm>
            <a:off x="548640" y="1965960"/>
            <a:ext cx="5212080" cy="109728"/>
          </a:xfrm>
          <a:prstGeom prst="rect">
            <a:avLst/>
          </a:prstGeom>
          <a:solidFill>
            <a:srgbClr val="06B6D4"/>
          </a:solidFill>
          <a:ln/>
        </p:spPr>
        <p:txBody>
          <a:bodyPr/>
          <a:lstStyle/>
          <a:p>
            <a:endParaRPr lang="en-US"/>
          </a:p>
        </p:txBody>
      </p:sp>
      <p:sp>
        <p:nvSpPr>
          <p:cNvPr id="9" name="Text 7"/>
          <p:cNvSpPr/>
          <p:nvPr/>
        </p:nvSpPr>
        <p:spPr>
          <a:xfrm>
            <a:off x="822960" y="2221992"/>
            <a:ext cx="2743200" cy="274320"/>
          </a:xfrm>
          <a:prstGeom prst="rect">
            <a:avLst/>
          </a:prstGeom>
          <a:noFill/>
          <a:ln/>
        </p:spPr>
        <p:txBody>
          <a:bodyPr wrap="square" lIns="0" tIns="0" rIns="0" bIns="0" rtlCol="0" anchor="ctr"/>
          <a:lstStyle/>
          <a:p>
            <a:pPr marL="0" indent="0">
              <a:buNone/>
            </a:pPr>
            <a:r>
              <a:rPr lang="en-US" sz="1100" b="1" kern="0" spc="400" dirty="0">
                <a:solidFill>
                  <a:srgbClr val="06B6D4"/>
                </a:solidFill>
                <a:latin typeface="Calibri" pitchFamily="34" charset="0"/>
                <a:ea typeface="Calibri" pitchFamily="34" charset="-122"/>
                <a:cs typeface="Calibri" pitchFamily="34" charset="-120"/>
              </a:rPr>
              <a:t>RUNTIME FLOW</a:t>
            </a:r>
            <a:endParaRPr lang="en-US" sz="1100" dirty="0"/>
          </a:p>
        </p:txBody>
      </p:sp>
      <p:sp>
        <p:nvSpPr>
          <p:cNvPr id="10" name="Shape 8"/>
          <p:cNvSpPr/>
          <p:nvPr/>
        </p:nvSpPr>
        <p:spPr>
          <a:xfrm>
            <a:off x="822960" y="2651760"/>
            <a:ext cx="457200" cy="713232"/>
          </a:xfrm>
          <a:prstGeom prst="rect">
            <a:avLst/>
          </a:prstGeom>
          <a:solidFill>
            <a:srgbClr val="0F1729"/>
          </a:solidFill>
          <a:ln/>
        </p:spPr>
        <p:txBody>
          <a:bodyPr/>
          <a:lstStyle/>
          <a:p>
            <a:endParaRPr lang="en-US"/>
          </a:p>
        </p:txBody>
      </p:sp>
      <p:sp>
        <p:nvSpPr>
          <p:cNvPr id="11" name="Text 9"/>
          <p:cNvSpPr/>
          <p:nvPr/>
        </p:nvSpPr>
        <p:spPr>
          <a:xfrm>
            <a:off x="822960" y="2651760"/>
            <a:ext cx="457200" cy="713232"/>
          </a:xfrm>
          <a:prstGeom prst="rect">
            <a:avLst/>
          </a:prstGeom>
          <a:noFill/>
          <a:ln/>
        </p:spPr>
        <p:txBody>
          <a:bodyPr wrap="square" lIns="0" tIns="0" rIns="0" bIns="0" rtlCol="0" anchor="ctr"/>
          <a:lstStyle/>
          <a:p>
            <a:pPr marL="0" indent="0" algn="ctr">
              <a:buNone/>
            </a:pPr>
            <a:r>
              <a:rPr lang="en-US" sz="1800" b="1" dirty="0">
                <a:solidFill>
                  <a:srgbClr val="06B6D4"/>
                </a:solidFill>
                <a:latin typeface="Calibri" pitchFamily="34" charset="0"/>
                <a:ea typeface="Calibri" pitchFamily="34" charset="-122"/>
                <a:cs typeface="Calibri" pitchFamily="34" charset="-120"/>
              </a:rPr>
              <a:t>1</a:t>
            </a:r>
            <a:endParaRPr lang="en-US" sz="1800" dirty="0"/>
          </a:p>
        </p:txBody>
      </p:sp>
      <p:sp>
        <p:nvSpPr>
          <p:cNvPr id="12" name="Text 10"/>
          <p:cNvSpPr/>
          <p:nvPr/>
        </p:nvSpPr>
        <p:spPr>
          <a:xfrm>
            <a:off x="1417320" y="2651760"/>
            <a:ext cx="4114800" cy="292608"/>
          </a:xfrm>
          <a:prstGeom prst="rect">
            <a:avLst/>
          </a:prstGeom>
          <a:noFill/>
          <a:ln/>
        </p:spPr>
        <p:txBody>
          <a:bodyPr wrap="square" lIns="0" tIns="0" rIns="0" bIns="0" rtlCol="0" anchor="t"/>
          <a:lstStyle/>
          <a:p>
            <a:pPr marL="0" indent="0">
              <a:buNone/>
            </a:pPr>
            <a:r>
              <a:rPr lang="en-US" sz="1300" b="1" dirty="0">
                <a:solidFill>
                  <a:srgbClr val="0F172A"/>
                </a:solidFill>
                <a:latin typeface="Calibri" pitchFamily="34" charset="0"/>
                <a:ea typeface="Calibri" pitchFamily="34" charset="-122"/>
                <a:cs typeface="Calibri" pitchFamily="34" charset="-120"/>
              </a:rPr>
              <a:t>App requests a token</a:t>
            </a:r>
            <a:endParaRPr lang="en-US" sz="1300" dirty="0"/>
          </a:p>
        </p:txBody>
      </p:sp>
      <p:sp>
        <p:nvSpPr>
          <p:cNvPr id="13" name="Text 11"/>
          <p:cNvSpPr/>
          <p:nvPr/>
        </p:nvSpPr>
        <p:spPr>
          <a:xfrm>
            <a:off x="1417320" y="2926080"/>
            <a:ext cx="4114800" cy="438912"/>
          </a:xfrm>
          <a:prstGeom prst="rect">
            <a:avLst/>
          </a:prstGeom>
          <a:noFill/>
          <a:ln/>
        </p:spPr>
        <p:txBody>
          <a:bodyPr wrap="square" lIns="0" tIns="0" rIns="0" bIns="0" rtlCol="0" anchor="t"/>
          <a:lstStyle/>
          <a:p>
            <a:pPr marL="0" indent="0">
              <a:buNone/>
            </a:pPr>
            <a:r>
              <a:rPr lang="en-US" sz="1100" dirty="0">
                <a:solidFill>
                  <a:srgbClr val="64748B"/>
                </a:solidFill>
                <a:latin typeface="Calibri" pitchFamily="34" charset="0"/>
                <a:ea typeface="Calibri" pitchFamily="34" charset="-122"/>
                <a:cs typeface="Calibri" pitchFamily="34" charset="-120"/>
              </a:rPr>
              <a:t>Managed Identity endpoint (IMDS / IDENTITY_ENDPOINT) — no secrets in code.</a:t>
            </a:r>
            <a:endParaRPr lang="en-US" sz="1100" dirty="0"/>
          </a:p>
        </p:txBody>
      </p:sp>
      <p:pic>
        <p:nvPicPr>
          <p:cNvPr id="14" name="Image 0" descr="preencoded.png"/>
          <p:cNvPicPr>
            <a:picLocks noChangeAspect="1"/>
          </p:cNvPicPr>
          <p:nvPr/>
        </p:nvPicPr>
        <p:blipFill>
          <a:blip r:embed="rId3"/>
          <a:stretch>
            <a:fillRect/>
          </a:stretch>
        </p:blipFill>
        <p:spPr>
          <a:xfrm>
            <a:off x="1005840" y="3337560"/>
            <a:ext cx="146304" cy="146304"/>
          </a:xfrm>
          <a:prstGeom prst="rect">
            <a:avLst/>
          </a:prstGeom>
        </p:spPr>
      </p:pic>
      <p:sp>
        <p:nvSpPr>
          <p:cNvPr id="15" name="Shape 12"/>
          <p:cNvSpPr/>
          <p:nvPr/>
        </p:nvSpPr>
        <p:spPr>
          <a:xfrm>
            <a:off x="822960" y="3456432"/>
            <a:ext cx="457200" cy="713232"/>
          </a:xfrm>
          <a:prstGeom prst="rect">
            <a:avLst/>
          </a:prstGeom>
          <a:solidFill>
            <a:srgbClr val="0F1729"/>
          </a:solidFill>
          <a:ln/>
        </p:spPr>
        <p:txBody>
          <a:bodyPr/>
          <a:lstStyle/>
          <a:p>
            <a:endParaRPr lang="en-US"/>
          </a:p>
        </p:txBody>
      </p:sp>
      <p:sp>
        <p:nvSpPr>
          <p:cNvPr id="16" name="Text 13"/>
          <p:cNvSpPr/>
          <p:nvPr/>
        </p:nvSpPr>
        <p:spPr>
          <a:xfrm>
            <a:off x="822960" y="3456432"/>
            <a:ext cx="457200" cy="713232"/>
          </a:xfrm>
          <a:prstGeom prst="rect">
            <a:avLst/>
          </a:prstGeom>
          <a:noFill/>
          <a:ln/>
        </p:spPr>
        <p:txBody>
          <a:bodyPr wrap="square" lIns="0" tIns="0" rIns="0" bIns="0" rtlCol="0" anchor="ctr"/>
          <a:lstStyle/>
          <a:p>
            <a:pPr marL="0" indent="0" algn="ctr">
              <a:buNone/>
            </a:pPr>
            <a:r>
              <a:rPr lang="en-US" sz="1800" b="1" dirty="0">
                <a:solidFill>
                  <a:srgbClr val="06B6D4"/>
                </a:solidFill>
                <a:latin typeface="Calibri" pitchFamily="34" charset="0"/>
                <a:ea typeface="Calibri" pitchFamily="34" charset="-122"/>
                <a:cs typeface="Calibri" pitchFamily="34" charset="-120"/>
              </a:rPr>
              <a:t>2</a:t>
            </a:r>
            <a:endParaRPr lang="en-US" sz="1800" dirty="0"/>
          </a:p>
        </p:txBody>
      </p:sp>
      <p:sp>
        <p:nvSpPr>
          <p:cNvPr id="17" name="Text 14"/>
          <p:cNvSpPr/>
          <p:nvPr/>
        </p:nvSpPr>
        <p:spPr>
          <a:xfrm>
            <a:off x="1417320" y="3456432"/>
            <a:ext cx="4114800" cy="292608"/>
          </a:xfrm>
          <a:prstGeom prst="rect">
            <a:avLst/>
          </a:prstGeom>
          <a:noFill/>
          <a:ln/>
        </p:spPr>
        <p:txBody>
          <a:bodyPr wrap="square" lIns="0" tIns="0" rIns="0" bIns="0" rtlCol="0" anchor="t"/>
          <a:lstStyle/>
          <a:p>
            <a:pPr marL="0" indent="0">
              <a:buNone/>
            </a:pPr>
            <a:r>
              <a:rPr lang="en-US" sz="1300" b="1" dirty="0">
                <a:solidFill>
                  <a:srgbClr val="0F172A"/>
                </a:solidFill>
                <a:latin typeface="Calibri" pitchFamily="34" charset="0"/>
                <a:ea typeface="Calibri" pitchFamily="34" charset="-122"/>
                <a:cs typeface="Calibri" pitchFamily="34" charset="-120"/>
              </a:rPr>
              <a:t>Entra ID issues OAuth bearer token</a:t>
            </a:r>
            <a:endParaRPr lang="en-US" sz="1300" dirty="0"/>
          </a:p>
        </p:txBody>
      </p:sp>
      <p:sp>
        <p:nvSpPr>
          <p:cNvPr id="18" name="Text 15"/>
          <p:cNvSpPr/>
          <p:nvPr/>
        </p:nvSpPr>
        <p:spPr>
          <a:xfrm>
            <a:off x="1417320" y="3730752"/>
            <a:ext cx="4114800" cy="438912"/>
          </a:xfrm>
          <a:prstGeom prst="rect">
            <a:avLst/>
          </a:prstGeom>
          <a:noFill/>
          <a:ln/>
        </p:spPr>
        <p:txBody>
          <a:bodyPr wrap="square" lIns="0" tIns="0" rIns="0" bIns="0" rtlCol="0" anchor="t"/>
          <a:lstStyle/>
          <a:p>
            <a:pPr marL="0" indent="0">
              <a:buNone/>
            </a:pPr>
            <a:r>
              <a:rPr lang="en-US" sz="1100" dirty="0">
                <a:solidFill>
                  <a:srgbClr val="64748B"/>
                </a:solidFill>
                <a:latin typeface="Calibri" pitchFamily="34" charset="0"/>
                <a:ea typeface="Calibri" pitchFamily="34" charset="-122"/>
                <a:cs typeface="Calibri" pitchFamily="34" charset="-120"/>
              </a:rPr>
              <a:t>Token scoped to the app's identity, audience https://vault.azure.net.</a:t>
            </a:r>
            <a:endParaRPr lang="en-US" sz="1100" dirty="0"/>
          </a:p>
        </p:txBody>
      </p:sp>
      <p:pic>
        <p:nvPicPr>
          <p:cNvPr id="19" name="Image 1" descr="preencoded.png"/>
          <p:cNvPicPr>
            <a:picLocks noChangeAspect="1"/>
          </p:cNvPicPr>
          <p:nvPr/>
        </p:nvPicPr>
        <p:blipFill>
          <a:blip r:embed="rId3"/>
          <a:stretch>
            <a:fillRect/>
          </a:stretch>
        </p:blipFill>
        <p:spPr>
          <a:xfrm>
            <a:off x="1005840" y="4142232"/>
            <a:ext cx="146304" cy="146304"/>
          </a:xfrm>
          <a:prstGeom prst="rect">
            <a:avLst/>
          </a:prstGeom>
        </p:spPr>
      </p:pic>
      <p:sp>
        <p:nvSpPr>
          <p:cNvPr id="20" name="Shape 16"/>
          <p:cNvSpPr/>
          <p:nvPr/>
        </p:nvSpPr>
        <p:spPr>
          <a:xfrm>
            <a:off x="822960" y="4261104"/>
            <a:ext cx="457200" cy="713232"/>
          </a:xfrm>
          <a:prstGeom prst="rect">
            <a:avLst/>
          </a:prstGeom>
          <a:solidFill>
            <a:srgbClr val="0F1729"/>
          </a:solidFill>
          <a:ln/>
        </p:spPr>
        <p:txBody>
          <a:bodyPr/>
          <a:lstStyle/>
          <a:p>
            <a:endParaRPr lang="en-US"/>
          </a:p>
        </p:txBody>
      </p:sp>
      <p:sp>
        <p:nvSpPr>
          <p:cNvPr id="21" name="Text 17"/>
          <p:cNvSpPr/>
          <p:nvPr/>
        </p:nvSpPr>
        <p:spPr>
          <a:xfrm>
            <a:off x="822960" y="4261104"/>
            <a:ext cx="457200" cy="713232"/>
          </a:xfrm>
          <a:prstGeom prst="rect">
            <a:avLst/>
          </a:prstGeom>
          <a:noFill/>
          <a:ln/>
        </p:spPr>
        <p:txBody>
          <a:bodyPr wrap="square" lIns="0" tIns="0" rIns="0" bIns="0" rtlCol="0" anchor="ctr"/>
          <a:lstStyle/>
          <a:p>
            <a:pPr marL="0" indent="0" algn="ctr">
              <a:buNone/>
            </a:pPr>
            <a:r>
              <a:rPr lang="en-US" sz="1800" b="1" dirty="0">
                <a:solidFill>
                  <a:srgbClr val="06B6D4"/>
                </a:solidFill>
                <a:latin typeface="Calibri" pitchFamily="34" charset="0"/>
                <a:ea typeface="Calibri" pitchFamily="34" charset="-122"/>
                <a:cs typeface="Calibri" pitchFamily="34" charset="-120"/>
              </a:rPr>
              <a:t>3</a:t>
            </a:r>
            <a:endParaRPr lang="en-US" sz="1800" dirty="0"/>
          </a:p>
        </p:txBody>
      </p:sp>
      <p:sp>
        <p:nvSpPr>
          <p:cNvPr id="22" name="Text 18"/>
          <p:cNvSpPr/>
          <p:nvPr/>
        </p:nvSpPr>
        <p:spPr>
          <a:xfrm>
            <a:off x="1417320" y="4261104"/>
            <a:ext cx="4114800" cy="292608"/>
          </a:xfrm>
          <a:prstGeom prst="rect">
            <a:avLst/>
          </a:prstGeom>
          <a:noFill/>
          <a:ln/>
        </p:spPr>
        <p:txBody>
          <a:bodyPr wrap="square" lIns="0" tIns="0" rIns="0" bIns="0" rtlCol="0" anchor="t"/>
          <a:lstStyle/>
          <a:p>
            <a:pPr marL="0" indent="0">
              <a:buNone/>
            </a:pPr>
            <a:r>
              <a:rPr lang="en-US" sz="1300" b="1" dirty="0">
                <a:solidFill>
                  <a:srgbClr val="0F172A"/>
                </a:solidFill>
                <a:latin typeface="Calibri" pitchFamily="34" charset="0"/>
                <a:ea typeface="Calibri" pitchFamily="34" charset="-122"/>
                <a:cs typeface="Calibri" pitchFamily="34" charset="-120"/>
              </a:rPr>
              <a:t>App calls Key Vault REST API</a:t>
            </a:r>
            <a:endParaRPr lang="en-US" sz="1300" dirty="0"/>
          </a:p>
        </p:txBody>
      </p:sp>
      <p:sp>
        <p:nvSpPr>
          <p:cNvPr id="23" name="Text 19"/>
          <p:cNvSpPr/>
          <p:nvPr/>
        </p:nvSpPr>
        <p:spPr>
          <a:xfrm>
            <a:off x="1417320" y="4535424"/>
            <a:ext cx="4114800" cy="438912"/>
          </a:xfrm>
          <a:prstGeom prst="rect">
            <a:avLst/>
          </a:prstGeom>
          <a:noFill/>
          <a:ln/>
        </p:spPr>
        <p:txBody>
          <a:bodyPr wrap="square" lIns="0" tIns="0" rIns="0" bIns="0" rtlCol="0" anchor="t"/>
          <a:lstStyle/>
          <a:p>
            <a:pPr marL="0" indent="0">
              <a:buNone/>
            </a:pPr>
            <a:r>
              <a:rPr lang="en-US" sz="1100" dirty="0">
                <a:solidFill>
                  <a:srgbClr val="64748B"/>
                </a:solidFill>
                <a:latin typeface="Calibri" pitchFamily="34" charset="0"/>
                <a:ea typeface="Calibri" pitchFamily="34" charset="-122"/>
                <a:cs typeface="Calibri" pitchFamily="34" charset="-120"/>
              </a:rPr>
              <a:t>GET /secrets/{name}?api-version=7.4 with Authorization: Bearer &lt;token&gt;.</a:t>
            </a:r>
            <a:endParaRPr lang="en-US" sz="1100" dirty="0"/>
          </a:p>
        </p:txBody>
      </p:sp>
      <p:pic>
        <p:nvPicPr>
          <p:cNvPr id="24" name="Image 2" descr="preencoded.png"/>
          <p:cNvPicPr>
            <a:picLocks noChangeAspect="1"/>
          </p:cNvPicPr>
          <p:nvPr/>
        </p:nvPicPr>
        <p:blipFill>
          <a:blip r:embed="rId3"/>
          <a:stretch>
            <a:fillRect/>
          </a:stretch>
        </p:blipFill>
        <p:spPr>
          <a:xfrm>
            <a:off x="1005840" y="4946904"/>
            <a:ext cx="146304" cy="146304"/>
          </a:xfrm>
          <a:prstGeom prst="rect">
            <a:avLst/>
          </a:prstGeom>
        </p:spPr>
      </p:pic>
      <p:sp>
        <p:nvSpPr>
          <p:cNvPr id="25" name="Shape 20"/>
          <p:cNvSpPr/>
          <p:nvPr/>
        </p:nvSpPr>
        <p:spPr>
          <a:xfrm>
            <a:off x="822960" y="5065776"/>
            <a:ext cx="457200" cy="713232"/>
          </a:xfrm>
          <a:prstGeom prst="rect">
            <a:avLst/>
          </a:prstGeom>
          <a:solidFill>
            <a:srgbClr val="0F1729"/>
          </a:solidFill>
          <a:ln/>
        </p:spPr>
        <p:txBody>
          <a:bodyPr/>
          <a:lstStyle/>
          <a:p>
            <a:endParaRPr lang="en-US"/>
          </a:p>
        </p:txBody>
      </p:sp>
      <p:sp>
        <p:nvSpPr>
          <p:cNvPr id="26" name="Text 21"/>
          <p:cNvSpPr/>
          <p:nvPr/>
        </p:nvSpPr>
        <p:spPr>
          <a:xfrm>
            <a:off x="822960" y="5065776"/>
            <a:ext cx="457200" cy="713232"/>
          </a:xfrm>
          <a:prstGeom prst="rect">
            <a:avLst/>
          </a:prstGeom>
          <a:noFill/>
          <a:ln/>
        </p:spPr>
        <p:txBody>
          <a:bodyPr wrap="square" lIns="0" tIns="0" rIns="0" bIns="0" rtlCol="0" anchor="ctr"/>
          <a:lstStyle/>
          <a:p>
            <a:pPr marL="0" indent="0" algn="ctr">
              <a:buNone/>
            </a:pPr>
            <a:r>
              <a:rPr lang="en-US" sz="1800" b="1" dirty="0">
                <a:solidFill>
                  <a:srgbClr val="06B6D4"/>
                </a:solidFill>
                <a:latin typeface="Calibri" pitchFamily="34" charset="0"/>
                <a:ea typeface="Calibri" pitchFamily="34" charset="-122"/>
                <a:cs typeface="Calibri" pitchFamily="34" charset="-120"/>
              </a:rPr>
              <a:t>4</a:t>
            </a:r>
            <a:endParaRPr lang="en-US" sz="1800" dirty="0"/>
          </a:p>
        </p:txBody>
      </p:sp>
      <p:sp>
        <p:nvSpPr>
          <p:cNvPr id="27" name="Text 22"/>
          <p:cNvSpPr/>
          <p:nvPr/>
        </p:nvSpPr>
        <p:spPr>
          <a:xfrm>
            <a:off x="1417320" y="5065776"/>
            <a:ext cx="4114800" cy="292608"/>
          </a:xfrm>
          <a:prstGeom prst="rect">
            <a:avLst/>
          </a:prstGeom>
          <a:noFill/>
          <a:ln/>
        </p:spPr>
        <p:txBody>
          <a:bodyPr wrap="square" lIns="0" tIns="0" rIns="0" bIns="0" rtlCol="0" anchor="t"/>
          <a:lstStyle/>
          <a:p>
            <a:pPr marL="0" indent="0">
              <a:buNone/>
            </a:pPr>
            <a:r>
              <a:rPr lang="en-US" sz="1300" b="1" dirty="0">
                <a:solidFill>
                  <a:srgbClr val="0F172A"/>
                </a:solidFill>
                <a:latin typeface="Calibri" pitchFamily="34" charset="0"/>
                <a:ea typeface="Calibri" pitchFamily="34" charset="-122"/>
                <a:cs typeface="Calibri" pitchFamily="34" charset="-120"/>
              </a:rPr>
              <a:t>Vault enforces RBAC + returns secret</a:t>
            </a:r>
            <a:endParaRPr lang="en-US" sz="1300" dirty="0"/>
          </a:p>
        </p:txBody>
      </p:sp>
      <p:sp>
        <p:nvSpPr>
          <p:cNvPr id="28" name="Text 23"/>
          <p:cNvSpPr/>
          <p:nvPr/>
        </p:nvSpPr>
        <p:spPr>
          <a:xfrm>
            <a:off x="1417320" y="5340096"/>
            <a:ext cx="4114800" cy="438912"/>
          </a:xfrm>
          <a:prstGeom prst="rect">
            <a:avLst/>
          </a:prstGeom>
          <a:noFill/>
          <a:ln/>
        </p:spPr>
        <p:txBody>
          <a:bodyPr wrap="square" lIns="0" tIns="0" rIns="0" bIns="0" rtlCol="0" anchor="t"/>
          <a:lstStyle/>
          <a:p>
            <a:pPr marL="0" indent="0">
              <a:buNone/>
            </a:pPr>
            <a:r>
              <a:rPr lang="en-US" sz="1100" dirty="0">
                <a:solidFill>
                  <a:srgbClr val="64748B"/>
                </a:solidFill>
                <a:latin typeface="Calibri" pitchFamily="34" charset="0"/>
                <a:ea typeface="Calibri" pitchFamily="34" charset="-122"/>
                <a:cs typeface="Calibri" pitchFamily="34" charset="-120"/>
              </a:rPr>
              <a:t>Access logged; app caches the value in memory until rotation.</a:t>
            </a:r>
            <a:endParaRPr lang="en-US" sz="1100" dirty="0"/>
          </a:p>
        </p:txBody>
      </p:sp>
      <p:sp>
        <p:nvSpPr>
          <p:cNvPr id="29" name="Shape 24"/>
          <p:cNvSpPr/>
          <p:nvPr/>
        </p:nvSpPr>
        <p:spPr>
          <a:xfrm>
            <a:off x="5989320" y="1965960"/>
            <a:ext cx="5669280" cy="3017520"/>
          </a:xfrm>
          <a:prstGeom prst="rect">
            <a:avLst/>
          </a:prstGeom>
          <a:solidFill>
            <a:srgbClr val="0F1729"/>
          </a:solidFill>
          <a:ln/>
          <a:effectLst>
            <a:outerShdw blurRad="177800" dist="38100" dir="5400000" algn="bl" rotWithShape="0">
              <a:srgbClr val="0F172A">
                <a:alpha val="14000"/>
              </a:srgbClr>
            </a:outerShdw>
          </a:effectLst>
        </p:spPr>
        <p:txBody>
          <a:bodyPr/>
          <a:lstStyle/>
          <a:p>
            <a:endParaRPr lang="en-US"/>
          </a:p>
        </p:txBody>
      </p:sp>
      <p:sp>
        <p:nvSpPr>
          <p:cNvPr id="30" name="Shape 25"/>
          <p:cNvSpPr/>
          <p:nvPr/>
        </p:nvSpPr>
        <p:spPr>
          <a:xfrm>
            <a:off x="5989320" y="1965960"/>
            <a:ext cx="5669280" cy="109728"/>
          </a:xfrm>
          <a:prstGeom prst="rect">
            <a:avLst/>
          </a:prstGeom>
          <a:solidFill>
            <a:srgbClr val="06B6D4"/>
          </a:solidFill>
          <a:ln/>
        </p:spPr>
        <p:txBody>
          <a:bodyPr/>
          <a:lstStyle/>
          <a:p>
            <a:endParaRPr lang="en-US"/>
          </a:p>
        </p:txBody>
      </p:sp>
      <p:sp>
        <p:nvSpPr>
          <p:cNvPr id="31" name="Text 26"/>
          <p:cNvSpPr/>
          <p:nvPr/>
        </p:nvSpPr>
        <p:spPr>
          <a:xfrm>
            <a:off x="6263640" y="2221992"/>
            <a:ext cx="2743200" cy="274320"/>
          </a:xfrm>
          <a:prstGeom prst="rect">
            <a:avLst/>
          </a:prstGeom>
          <a:noFill/>
          <a:ln/>
        </p:spPr>
        <p:txBody>
          <a:bodyPr wrap="square" lIns="0" tIns="0" rIns="0" bIns="0" rtlCol="0" anchor="ctr"/>
          <a:lstStyle/>
          <a:p>
            <a:pPr marL="0" indent="0">
              <a:buNone/>
            </a:pPr>
            <a:r>
              <a:rPr lang="en-US" sz="1100" b="1" kern="0" spc="400" dirty="0">
                <a:solidFill>
                  <a:srgbClr val="06B6D4"/>
                </a:solidFill>
                <a:latin typeface="Calibri" pitchFamily="34" charset="0"/>
                <a:ea typeface="Calibri" pitchFamily="34" charset="-122"/>
                <a:cs typeface="Calibri" pitchFamily="34" charset="-120"/>
              </a:rPr>
              <a:t>EXAMPLES</a:t>
            </a:r>
            <a:endParaRPr lang="en-US" sz="1100" dirty="0"/>
          </a:p>
        </p:txBody>
      </p:sp>
      <p:sp>
        <p:nvSpPr>
          <p:cNvPr id="32" name="Text 27"/>
          <p:cNvSpPr/>
          <p:nvPr/>
        </p:nvSpPr>
        <p:spPr>
          <a:xfrm>
            <a:off x="6263640" y="2587752"/>
            <a:ext cx="5120640" cy="2286000"/>
          </a:xfrm>
          <a:prstGeom prst="rect">
            <a:avLst/>
          </a:prstGeom>
          <a:noFill/>
          <a:ln/>
        </p:spPr>
        <p:txBody>
          <a:bodyPr wrap="square" lIns="0" tIns="0" rIns="0" bIns="0" rtlCol="0" anchor="t"/>
          <a:lstStyle/>
          <a:p>
            <a:pPr marL="0" indent="0">
              <a:buNone/>
            </a:pPr>
            <a:r>
              <a:rPr lang="en-US" sz="1000" dirty="0">
                <a:solidFill>
                  <a:srgbClr val="94A3B8"/>
                </a:solidFill>
                <a:latin typeface="Consolas" pitchFamily="34" charset="0"/>
                <a:ea typeface="Consolas" pitchFamily="34" charset="-122"/>
                <a:cs typeface="Consolas" pitchFamily="34" charset="-120"/>
              </a:rPr>
              <a:t># REST API</a:t>
            </a:r>
            <a:endParaRPr lang="en-US" sz="1000" dirty="0"/>
          </a:p>
          <a:p>
            <a:pPr marL="0" indent="0">
              <a:buNone/>
            </a:pPr>
            <a:r>
              <a:rPr lang="en-US" sz="1000" dirty="0">
                <a:solidFill>
                  <a:srgbClr val="CADCFC"/>
                </a:solidFill>
                <a:latin typeface="Consolas" pitchFamily="34" charset="0"/>
                <a:ea typeface="Consolas" pitchFamily="34" charset="-122"/>
                <a:cs typeface="Consolas" pitchFamily="34" charset="-120"/>
              </a:rPr>
              <a:t>GET https://{vault}.vault.azure.net/secrets/{name}</a:t>
            </a:r>
            <a:endParaRPr lang="en-US" sz="1000" dirty="0"/>
          </a:p>
          <a:p>
            <a:pPr marL="0" indent="0">
              <a:buNone/>
            </a:pPr>
            <a:r>
              <a:rPr lang="en-US" sz="1000" dirty="0">
                <a:solidFill>
                  <a:srgbClr val="CADCFC"/>
                </a:solidFill>
                <a:latin typeface="Consolas" pitchFamily="34" charset="0"/>
                <a:ea typeface="Consolas" pitchFamily="34" charset="-122"/>
                <a:cs typeface="Consolas" pitchFamily="34" charset="-120"/>
              </a:rPr>
              <a:t>    ?api-version=7.4</a:t>
            </a:r>
            <a:endParaRPr lang="en-US" sz="1000" dirty="0"/>
          </a:p>
          <a:p>
            <a:pPr marL="0" indent="0">
              <a:buNone/>
            </a:pPr>
            <a:r>
              <a:rPr lang="en-US" sz="1000" dirty="0">
                <a:solidFill>
                  <a:srgbClr val="CADCFC"/>
                </a:solidFill>
                <a:latin typeface="Consolas" pitchFamily="34" charset="0"/>
                <a:ea typeface="Consolas" pitchFamily="34" charset="-122"/>
                <a:cs typeface="Consolas" pitchFamily="34" charset="-120"/>
              </a:rPr>
              <a:t>Authorization: Bearer &lt;token&gt;</a:t>
            </a:r>
            <a:endParaRPr lang="en-US" sz="1000" dirty="0"/>
          </a:p>
          <a:p>
            <a:pPr marL="0" indent="0">
              <a:buNone/>
            </a:pPr>
            <a:r>
              <a:rPr lang="en-US" sz="1000" dirty="0">
                <a:solidFill>
                  <a:srgbClr val="CADCFC"/>
                </a:solidFill>
                <a:latin typeface="Consolas" pitchFamily="34" charset="0"/>
                <a:ea typeface="Consolas" pitchFamily="34" charset="-122"/>
                <a:cs typeface="Consolas" pitchFamily="34" charset="-120"/>
              </a:rPr>
              <a:t> </a:t>
            </a:r>
            <a:endParaRPr lang="en-US" sz="1000" dirty="0"/>
          </a:p>
          <a:p>
            <a:pPr marL="0" indent="0">
              <a:buNone/>
            </a:pPr>
            <a:r>
              <a:rPr lang="en-US" sz="1000" dirty="0">
                <a:solidFill>
                  <a:srgbClr val="94A3B8"/>
                </a:solidFill>
                <a:latin typeface="Consolas" pitchFamily="34" charset="0"/>
                <a:ea typeface="Consolas" pitchFamily="34" charset="-122"/>
                <a:cs typeface="Consolas" pitchFamily="34" charset="-120"/>
              </a:rPr>
              <a:t># .NET SDK (wraps the REST API)</a:t>
            </a:r>
            <a:endParaRPr lang="en-US" sz="1000" dirty="0"/>
          </a:p>
          <a:p>
            <a:pPr marL="0" indent="0">
              <a:buNone/>
            </a:pPr>
            <a:r>
              <a:rPr lang="en-US" sz="1000" dirty="0">
                <a:solidFill>
                  <a:srgbClr val="CADCFC"/>
                </a:solidFill>
                <a:latin typeface="Consolas" pitchFamily="34" charset="0"/>
                <a:ea typeface="Consolas" pitchFamily="34" charset="-122"/>
                <a:cs typeface="Consolas" pitchFamily="34" charset="-120"/>
              </a:rPr>
              <a:t>var client = new SecretClient(</a:t>
            </a:r>
            <a:endParaRPr lang="en-US" sz="1000" dirty="0"/>
          </a:p>
          <a:p>
            <a:pPr marL="0" indent="0">
              <a:buNone/>
            </a:pPr>
            <a:r>
              <a:rPr lang="en-US" sz="1000" dirty="0">
                <a:solidFill>
                  <a:srgbClr val="CADCFC"/>
                </a:solidFill>
                <a:latin typeface="Consolas" pitchFamily="34" charset="0"/>
                <a:ea typeface="Consolas" pitchFamily="34" charset="-122"/>
                <a:cs typeface="Consolas" pitchFamily="34" charset="-120"/>
              </a:rPr>
              <a:t>    vaultUri, new DefaultAzureCredential());</a:t>
            </a:r>
            <a:endParaRPr lang="en-US" sz="1000" dirty="0"/>
          </a:p>
          <a:p>
            <a:pPr marL="0" indent="0">
              <a:buNone/>
            </a:pPr>
            <a:r>
              <a:rPr lang="en-US" sz="1000" dirty="0">
                <a:solidFill>
                  <a:srgbClr val="CADCFC"/>
                </a:solidFill>
                <a:latin typeface="Consolas" pitchFamily="34" charset="0"/>
                <a:ea typeface="Consolas" pitchFamily="34" charset="-122"/>
                <a:cs typeface="Consolas" pitchFamily="34" charset="-120"/>
              </a:rPr>
              <a:t>var secret = await client</a:t>
            </a:r>
            <a:endParaRPr lang="en-US" sz="1000" dirty="0"/>
          </a:p>
          <a:p>
            <a:pPr marL="0" indent="0">
              <a:buNone/>
            </a:pPr>
            <a:r>
              <a:rPr lang="en-US" sz="1000" dirty="0">
                <a:solidFill>
                  <a:srgbClr val="CADCFC"/>
                </a:solidFill>
                <a:latin typeface="Consolas" pitchFamily="34" charset="0"/>
                <a:ea typeface="Consolas" pitchFamily="34" charset="-122"/>
                <a:cs typeface="Consolas" pitchFamily="34" charset="-120"/>
              </a:rPr>
              <a:t>    .GetSecretAsync("db-conn");</a:t>
            </a:r>
            <a:endParaRPr lang="en-US" sz="1000" dirty="0"/>
          </a:p>
          <a:p>
            <a:pPr marL="0" indent="0">
              <a:buNone/>
            </a:pPr>
            <a:r>
              <a:rPr lang="en-US" sz="1000" dirty="0">
                <a:solidFill>
                  <a:srgbClr val="CADCFC"/>
                </a:solidFill>
                <a:latin typeface="Consolas" pitchFamily="34" charset="0"/>
                <a:ea typeface="Consolas" pitchFamily="34" charset="-122"/>
                <a:cs typeface="Consolas" pitchFamily="34" charset="-120"/>
              </a:rPr>
              <a:t> </a:t>
            </a:r>
            <a:endParaRPr lang="en-US" sz="1000" dirty="0"/>
          </a:p>
          <a:p>
            <a:pPr marL="0" indent="0">
              <a:buNone/>
            </a:pPr>
            <a:r>
              <a:rPr lang="en-US" sz="1000" dirty="0">
                <a:solidFill>
                  <a:srgbClr val="94A3B8"/>
                </a:solidFill>
                <a:latin typeface="Consolas" pitchFamily="34" charset="0"/>
                <a:ea typeface="Consolas" pitchFamily="34" charset="-122"/>
                <a:cs typeface="Consolas" pitchFamily="34" charset="-120"/>
              </a:rPr>
              <a:t># App Service reference (zero code)</a:t>
            </a:r>
            <a:endParaRPr lang="en-US" sz="1000" dirty="0"/>
          </a:p>
          <a:p>
            <a:pPr marL="0" indent="0">
              <a:buNone/>
            </a:pPr>
            <a:r>
              <a:rPr lang="en-US" sz="1000" dirty="0">
                <a:solidFill>
                  <a:srgbClr val="06B6D4"/>
                </a:solidFill>
                <a:latin typeface="Consolas" pitchFamily="34" charset="0"/>
                <a:ea typeface="Consolas" pitchFamily="34" charset="-122"/>
                <a:cs typeface="Consolas" pitchFamily="34" charset="-120"/>
              </a:rPr>
              <a:t>@Microsoft.KeyVault(SecretUri=</a:t>
            </a:r>
            <a:endParaRPr lang="en-US" sz="1000" dirty="0"/>
          </a:p>
          <a:p>
            <a:pPr marL="0" indent="0">
              <a:buNone/>
            </a:pPr>
            <a:r>
              <a:rPr lang="en-US" sz="1000" dirty="0">
                <a:solidFill>
                  <a:srgbClr val="06B6D4"/>
                </a:solidFill>
                <a:latin typeface="Consolas" pitchFamily="34" charset="0"/>
                <a:ea typeface="Consolas" pitchFamily="34" charset="-122"/>
                <a:cs typeface="Consolas" pitchFamily="34" charset="-120"/>
              </a:rPr>
              <a:t>    https://{vault}/secrets/{name}/)</a:t>
            </a:r>
            <a:endParaRPr lang="en-US" sz="1000" dirty="0"/>
          </a:p>
        </p:txBody>
      </p:sp>
      <p:sp>
        <p:nvSpPr>
          <p:cNvPr id="33" name="Shape 28"/>
          <p:cNvSpPr/>
          <p:nvPr/>
        </p:nvSpPr>
        <p:spPr>
          <a:xfrm>
            <a:off x="5989320" y="5120640"/>
            <a:ext cx="5669280" cy="1005840"/>
          </a:xfrm>
          <a:prstGeom prst="rect">
            <a:avLst/>
          </a:prstGeom>
          <a:solidFill>
            <a:srgbClr val="FFFFFF"/>
          </a:solidFill>
          <a:ln w="12700">
            <a:solidFill>
              <a:srgbClr val="E2E8F0"/>
            </a:solidFill>
            <a:prstDash val="solid"/>
          </a:ln>
          <a:effectLst>
            <a:outerShdw blurRad="127000" dist="25400" dir="5400000" algn="bl" rotWithShape="0">
              <a:srgbClr val="0F172A">
                <a:alpha val="10000"/>
              </a:srgbClr>
            </a:outerShdw>
          </a:effectLst>
        </p:spPr>
        <p:txBody>
          <a:bodyPr/>
          <a:lstStyle/>
          <a:p>
            <a:endParaRPr lang="en-US"/>
          </a:p>
        </p:txBody>
      </p:sp>
      <p:sp>
        <p:nvSpPr>
          <p:cNvPr id="34" name="Shape 29"/>
          <p:cNvSpPr/>
          <p:nvPr/>
        </p:nvSpPr>
        <p:spPr>
          <a:xfrm>
            <a:off x="5989320" y="5120640"/>
            <a:ext cx="5669280" cy="109728"/>
          </a:xfrm>
          <a:prstGeom prst="rect">
            <a:avLst/>
          </a:prstGeom>
          <a:solidFill>
            <a:srgbClr val="10B981"/>
          </a:solidFill>
          <a:ln/>
        </p:spPr>
        <p:txBody>
          <a:bodyPr/>
          <a:lstStyle/>
          <a:p>
            <a:endParaRPr lang="en-US"/>
          </a:p>
        </p:txBody>
      </p:sp>
      <p:sp>
        <p:nvSpPr>
          <p:cNvPr id="35" name="Text 30"/>
          <p:cNvSpPr/>
          <p:nvPr/>
        </p:nvSpPr>
        <p:spPr>
          <a:xfrm>
            <a:off x="6263640" y="5321808"/>
            <a:ext cx="2743200" cy="274320"/>
          </a:xfrm>
          <a:prstGeom prst="rect">
            <a:avLst/>
          </a:prstGeom>
          <a:noFill/>
          <a:ln/>
        </p:spPr>
        <p:txBody>
          <a:bodyPr wrap="square" lIns="0" tIns="0" rIns="0" bIns="0" rtlCol="0" anchor="ctr"/>
          <a:lstStyle/>
          <a:p>
            <a:pPr marL="0" indent="0">
              <a:buNone/>
            </a:pPr>
            <a:r>
              <a:rPr lang="en-US" sz="1100" b="1" kern="0" spc="400" dirty="0">
                <a:solidFill>
                  <a:srgbClr val="10B981"/>
                </a:solidFill>
                <a:latin typeface="Calibri" pitchFamily="34" charset="0"/>
                <a:ea typeface="Calibri" pitchFamily="34" charset="-122"/>
                <a:cs typeface="Calibri" pitchFamily="34" charset="-120"/>
              </a:rPr>
              <a:t>GUARDRAILS</a:t>
            </a:r>
            <a:endParaRPr lang="en-US" sz="1100" dirty="0"/>
          </a:p>
        </p:txBody>
      </p:sp>
      <p:sp>
        <p:nvSpPr>
          <p:cNvPr id="36" name="Text 31"/>
          <p:cNvSpPr/>
          <p:nvPr/>
        </p:nvSpPr>
        <p:spPr>
          <a:xfrm>
            <a:off x="6263640" y="5623560"/>
            <a:ext cx="2514600" cy="457200"/>
          </a:xfrm>
          <a:prstGeom prst="rect">
            <a:avLst/>
          </a:prstGeom>
          <a:noFill/>
          <a:ln/>
        </p:spPr>
        <p:txBody>
          <a:bodyPr wrap="square" lIns="0" tIns="0" rIns="0" bIns="0" rtlCol="0" anchor="t"/>
          <a:lstStyle/>
          <a:p>
            <a:pPr marL="342900" indent="-342900">
              <a:spcAft>
                <a:spcPts val="200"/>
              </a:spcAft>
              <a:buSzPct val="100000"/>
              <a:buChar char="■"/>
            </a:pPr>
            <a:r>
              <a:rPr lang="en-US" sz="1100" dirty="0">
                <a:solidFill>
                  <a:srgbClr val="0F172A"/>
                </a:solidFill>
                <a:latin typeface="Calibri" pitchFamily="34" charset="0"/>
                <a:ea typeface="Calibri" pitchFamily="34" charset="-122"/>
                <a:cs typeface="Calibri" pitchFamily="34" charset="-120"/>
              </a:rPr>
              <a:t>RBAC: Secrets User role only</a:t>
            </a:r>
            <a:endParaRPr lang="en-US" sz="1100" dirty="0"/>
          </a:p>
          <a:p>
            <a:pPr marL="342900" indent="-342900">
              <a:spcAft>
                <a:spcPts val="200"/>
              </a:spcAft>
              <a:buSzPct val="100000"/>
              <a:buChar char="■"/>
            </a:pPr>
            <a:r>
              <a:rPr lang="en-US" sz="1100" dirty="0">
                <a:solidFill>
                  <a:srgbClr val="0F172A"/>
                </a:solidFill>
                <a:latin typeface="Calibri" pitchFamily="34" charset="0"/>
                <a:ea typeface="Calibri" pitchFamily="34" charset="-122"/>
                <a:cs typeface="Calibri" pitchFamily="34" charset="-120"/>
              </a:rPr>
              <a:t>Every access logged → Sentinel</a:t>
            </a:r>
            <a:endParaRPr lang="en-US" sz="1100" dirty="0"/>
          </a:p>
        </p:txBody>
      </p:sp>
      <p:sp>
        <p:nvSpPr>
          <p:cNvPr id="37" name="Text 32"/>
          <p:cNvSpPr/>
          <p:nvPr/>
        </p:nvSpPr>
        <p:spPr>
          <a:xfrm>
            <a:off x="8869680" y="5623560"/>
            <a:ext cx="2514600" cy="457200"/>
          </a:xfrm>
          <a:prstGeom prst="rect">
            <a:avLst/>
          </a:prstGeom>
          <a:noFill/>
          <a:ln/>
        </p:spPr>
        <p:txBody>
          <a:bodyPr wrap="square" lIns="0" tIns="0" rIns="0" bIns="0" rtlCol="0" anchor="t"/>
          <a:lstStyle/>
          <a:p>
            <a:pPr marL="342900" indent="-342900">
              <a:spcAft>
                <a:spcPts val="200"/>
              </a:spcAft>
              <a:buSzPct val="100000"/>
              <a:buChar char="■"/>
            </a:pPr>
            <a:r>
              <a:rPr lang="en-US" sz="1100" dirty="0">
                <a:solidFill>
                  <a:srgbClr val="0F172A"/>
                </a:solidFill>
                <a:latin typeface="Calibri" pitchFamily="34" charset="0"/>
                <a:ea typeface="Calibri" pitchFamily="34" charset="-122"/>
                <a:cs typeface="Calibri" pitchFamily="34" charset="-120"/>
              </a:rPr>
              <a:t>Versioned secrets — no pinning</a:t>
            </a:r>
            <a:endParaRPr lang="en-US" sz="1100" dirty="0"/>
          </a:p>
          <a:p>
            <a:pPr marL="342900" indent="-342900">
              <a:spcAft>
                <a:spcPts val="200"/>
              </a:spcAft>
              <a:buSzPct val="100000"/>
              <a:buChar char="■"/>
            </a:pPr>
            <a:r>
              <a:rPr lang="en-US" sz="1100" dirty="0">
                <a:solidFill>
                  <a:srgbClr val="0F172A"/>
                </a:solidFill>
                <a:latin typeface="Calibri" pitchFamily="34" charset="0"/>
                <a:ea typeface="Calibri" pitchFamily="34" charset="-122"/>
                <a:cs typeface="Calibri" pitchFamily="34" charset="-120"/>
              </a:rPr>
              <a:t>Throttling-aware retry policy</a:t>
            </a:r>
            <a:endParaRPr lang="en-US" sz="1100" dirty="0"/>
          </a:p>
        </p:txBody>
      </p:sp>
      <p:sp>
        <p:nvSpPr>
          <p:cNvPr id="38" name="Text 33"/>
          <p:cNvSpPr/>
          <p:nvPr/>
        </p:nvSpPr>
        <p:spPr>
          <a:xfrm>
            <a:off x="548640" y="6473952"/>
            <a:ext cx="7315200" cy="274320"/>
          </a:xfrm>
          <a:prstGeom prst="rect">
            <a:avLst/>
          </a:prstGeom>
          <a:noFill/>
          <a:ln/>
        </p:spPr>
        <p:txBody>
          <a:bodyPr wrap="square" lIns="0" tIns="0" rIns="0" bIns="0" rtlCol="0" anchor="ctr"/>
          <a:lstStyle/>
          <a:p>
            <a:pPr marL="0" indent="0">
              <a:buNone/>
            </a:pPr>
            <a:r>
              <a:rPr lang="en-US" sz="900" dirty="0">
                <a:solidFill>
                  <a:srgbClr val="94A3B8"/>
                </a:solidFill>
                <a:latin typeface="Calibri" pitchFamily="34" charset="0"/>
                <a:ea typeface="Calibri" pitchFamily="34" charset="-122"/>
                <a:cs typeface="Calibri" pitchFamily="34" charset="-120"/>
              </a:rPr>
              <a:t>Azure Web Application Security Design</a:t>
            </a:r>
            <a:endParaRPr lang="en-US" sz="900" dirty="0"/>
          </a:p>
        </p:txBody>
      </p:sp>
      <p:sp>
        <p:nvSpPr>
          <p:cNvPr id="39" name="Text 34"/>
          <p:cNvSpPr/>
          <p:nvPr/>
        </p:nvSpPr>
        <p:spPr>
          <a:xfrm>
            <a:off x="7985455" y="6473952"/>
            <a:ext cx="3657600" cy="274320"/>
          </a:xfrm>
          <a:prstGeom prst="rect">
            <a:avLst/>
          </a:prstGeom>
          <a:noFill/>
          <a:ln/>
        </p:spPr>
        <p:txBody>
          <a:bodyPr wrap="square" lIns="0" tIns="0" rIns="0" bIns="0"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08</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548640" y="384048"/>
            <a:ext cx="502920" cy="502920"/>
          </a:xfrm>
          <a:prstGeom prst="ellipse">
            <a:avLst/>
          </a:prstGeom>
          <a:solidFill>
            <a:srgbClr val="06B6D4"/>
          </a:solidFill>
          <a:ln/>
        </p:spPr>
        <p:txBody>
          <a:bodyPr/>
          <a:lstStyle/>
          <a:p>
            <a:endParaRPr lang="en-US"/>
          </a:p>
        </p:txBody>
      </p:sp>
      <p:sp>
        <p:nvSpPr>
          <p:cNvPr id="3" name="Text 1"/>
          <p:cNvSpPr/>
          <p:nvPr/>
        </p:nvSpPr>
        <p:spPr>
          <a:xfrm>
            <a:off x="548640" y="384048"/>
            <a:ext cx="502920" cy="502920"/>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03</a:t>
            </a:r>
            <a:endParaRPr lang="en-US" sz="1800" dirty="0"/>
          </a:p>
        </p:txBody>
      </p:sp>
      <p:sp>
        <p:nvSpPr>
          <p:cNvPr id="4" name="Text 2"/>
          <p:cNvSpPr/>
          <p:nvPr/>
        </p:nvSpPr>
        <p:spPr>
          <a:xfrm>
            <a:off x="1188720" y="384048"/>
            <a:ext cx="8229600" cy="274320"/>
          </a:xfrm>
          <a:prstGeom prst="rect">
            <a:avLst/>
          </a:prstGeom>
          <a:noFill/>
          <a:ln/>
        </p:spPr>
        <p:txBody>
          <a:bodyPr wrap="square" lIns="0" tIns="0" rIns="0" bIns="0" rtlCol="0" anchor="ctr"/>
          <a:lstStyle/>
          <a:p>
            <a:pPr marL="0" indent="0">
              <a:buNone/>
            </a:pPr>
            <a:r>
              <a:rPr lang="en-US" sz="1100" b="1" kern="0" spc="400" dirty="0">
                <a:solidFill>
                  <a:srgbClr val="06B6D4"/>
                </a:solidFill>
                <a:latin typeface="Calibri" pitchFamily="34" charset="0"/>
                <a:ea typeface="Calibri" pitchFamily="34" charset="-122"/>
                <a:cs typeface="Calibri" pitchFamily="34" charset="-120"/>
              </a:rPr>
              <a:t>RISK DOMAIN 3</a:t>
            </a:r>
            <a:endParaRPr lang="en-US" sz="1100" dirty="0"/>
          </a:p>
        </p:txBody>
      </p:sp>
      <p:sp>
        <p:nvSpPr>
          <p:cNvPr id="5" name="Text 3"/>
          <p:cNvSpPr/>
          <p:nvPr/>
        </p:nvSpPr>
        <p:spPr>
          <a:xfrm>
            <a:off x="1188720" y="640080"/>
            <a:ext cx="10515600" cy="640080"/>
          </a:xfrm>
          <a:prstGeom prst="rect">
            <a:avLst/>
          </a:prstGeom>
          <a:noFill/>
          <a:ln/>
        </p:spPr>
        <p:txBody>
          <a:bodyPr wrap="square" lIns="0" tIns="0" rIns="0" bIns="0" rtlCol="0" anchor="ctr"/>
          <a:lstStyle/>
          <a:p>
            <a:pPr marL="0" indent="0">
              <a:buNone/>
            </a:pPr>
            <a:r>
              <a:rPr lang="en-US" sz="2800" b="1" dirty="0">
                <a:solidFill>
                  <a:srgbClr val="0F172A"/>
                </a:solidFill>
                <a:latin typeface="Calibri" pitchFamily="34" charset="0"/>
                <a:ea typeface="Calibri" pitchFamily="34" charset="-122"/>
                <a:cs typeface="Calibri" pitchFamily="34" charset="-120"/>
              </a:rPr>
              <a:t>Insecure file uploads </a:t>
            </a:r>
            <a:r>
              <a:rPr lang="en-US" sz="2800" b="1">
                <a:solidFill>
                  <a:srgbClr val="0F172A"/>
                </a:solidFill>
                <a:latin typeface="Calibri" pitchFamily="34" charset="0"/>
                <a:ea typeface="Calibri" pitchFamily="34" charset="-122"/>
                <a:cs typeface="Calibri" pitchFamily="34" charset="-120"/>
              </a:rPr>
              <a:t>— Azure Blob Storage</a:t>
            </a:r>
            <a:endParaRPr lang="en-US" sz="2800" dirty="0"/>
          </a:p>
        </p:txBody>
      </p:sp>
      <p:sp>
        <p:nvSpPr>
          <p:cNvPr id="6" name="Shape 4"/>
          <p:cNvSpPr/>
          <p:nvPr/>
        </p:nvSpPr>
        <p:spPr>
          <a:xfrm>
            <a:off x="548640" y="1508760"/>
            <a:ext cx="3749040" cy="4754880"/>
          </a:xfrm>
          <a:prstGeom prst="rect">
            <a:avLst/>
          </a:prstGeom>
          <a:solidFill>
            <a:srgbClr val="FFFFFF"/>
          </a:solidFill>
          <a:ln w="12700">
            <a:solidFill>
              <a:srgbClr val="E2E8F0"/>
            </a:solidFill>
            <a:prstDash val="solid"/>
          </a:ln>
          <a:effectLst>
            <a:outerShdw blurRad="127000" dist="25400" dir="5400000" algn="bl" rotWithShape="0">
              <a:srgbClr val="0F172A">
                <a:alpha val="10000"/>
              </a:srgbClr>
            </a:outerShdw>
          </a:effectLst>
        </p:spPr>
        <p:txBody>
          <a:bodyPr/>
          <a:lstStyle/>
          <a:p>
            <a:endParaRPr lang="en-US"/>
          </a:p>
        </p:txBody>
      </p:sp>
      <p:sp>
        <p:nvSpPr>
          <p:cNvPr id="7" name="Shape 5"/>
          <p:cNvSpPr/>
          <p:nvPr/>
        </p:nvSpPr>
        <p:spPr>
          <a:xfrm>
            <a:off x="548640" y="1508760"/>
            <a:ext cx="3749040" cy="109728"/>
          </a:xfrm>
          <a:prstGeom prst="rect">
            <a:avLst/>
          </a:prstGeom>
          <a:solidFill>
            <a:srgbClr val="EF4444"/>
          </a:solidFill>
          <a:ln/>
        </p:spPr>
        <p:txBody>
          <a:bodyPr/>
          <a:lstStyle/>
          <a:p>
            <a:endParaRPr lang="en-US"/>
          </a:p>
        </p:txBody>
      </p:sp>
      <p:sp>
        <p:nvSpPr>
          <p:cNvPr id="8" name="Text 6"/>
          <p:cNvSpPr/>
          <p:nvPr/>
        </p:nvSpPr>
        <p:spPr>
          <a:xfrm>
            <a:off x="822960" y="1783080"/>
            <a:ext cx="1828800" cy="274320"/>
          </a:xfrm>
          <a:prstGeom prst="rect">
            <a:avLst/>
          </a:prstGeom>
          <a:noFill/>
          <a:ln/>
        </p:spPr>
        <p:txBody>
          <a:bodyPr wrap="square" lIns="0" tIns="0" rIns="0" bIns="0" rtlCol="0" anchor="ctr"/>
          <a:lstStyle/>
          <a:p>
            <a:pPr marL="0" indent="0">
              <a:buNone/>
            </a:pPr>
            <a:r>
              <a:rPr lang="en-US" sz="1100" b="1" kern="0" spc="400" dirty="0">
                <a:solidFill>
                  <a:srgbClr val="EF4444"/>
                </a:solidFill>
                <a:latin typeface="Calibri" pitchFamily="34" charset="0"/>
                <a:ea typeface="Calibri" pitchFamily="34" charset="-122"/>
                <a:cs typeface="Calibri" pitchFamily="34" charset="-120"/>
              </a:rPr>
              <a:t>RISKS</a:t>
            </a:r>
            <a:endParaRPr lang="en-US" sz="1100" dirty="0"/>
          </a:p>
        </p:txBody>
      </p:sp>
      <p:sp>
        <p:nvSpPr>
          <p:cNvPr id="9" name="Text 7"/>
          <p:cNvSpPr/>
          <p:nvPr/>
        </p:nvSpPr>
        <p:spPr>
          <a:xfrm>
            <a:off x="822960" y="2057400"/>
            <a:ext cx="3200400" cy="365760"/>
          </a:xfrm>
          <a:prstGeom prst="rect">
            <a:avLst/>
          </a:prstGeom>
          <a:noFill/>
          <a:ln/>
        </p:spPr>
        <p:txBody>
          <a:bodyPr wrap="square" lIns="0" tIns="0" rIns="0" bIns="0" rtlCol="0" anchor="ctr"/>
          <a:lstStyle/>
          <a:p>
            <a:pPr marL="0" indent="0">
              <a:buNone/>
            </a:pPr>
            <a:r>
              <a:rPr lang="en-US" sz="1400" b="1" dirty="0">
                <a:solidFill>
                  <a:srgbClr val="0F172A"/>
                </a:solidFill>
                <a:latin typeface="Calibri" pitchFamily="34" charset="0"/>
                <a:ea typeface="Calibri" pitchFamily="34" charset="-122"/>
                <a:cs typeface="Calibri" pitchFamily="34" charset="-120"/>
              </a:rPr>
              <a:t>What we're defending against</a:t>
            </a:r>
            <a:endParaRPr lang="en-US" sz="1400" dirty="0"/>
          </a:p>
        </p:txBody>
      </p:sp>
      <p:sp>
        <p:nvSpPr>
          <p:cNvPr id="10" name="Text 8"/>
          <p:cNvSpPr/>
          <p:nvPr/>
        </p:nvSpPr>
        <p:spPr>
          <a:xfrm>
            <a:off x="822960" y="2560320"/>
            <a:ext cx="3200400" cy="3474720"/>
          </a:xfrm>
          <a:prstGeom prst="rect">
            <a:avLst/>
          </a:prstGeom>
          <a:noFill/>
          <a:ln/>
        </p:spPr>
        <p:txBody>
          <a:bodyPr wrap="square" lIns="0" tIns="0" rIns="0" bIns="0" rtlCol="0" anchor="t"/>
          <a:lstStyle/>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Malware and web-shell uploads</a:t>
            </a:r>
            <a:endParaRPr lang="en-US" sz="1250" dirty="0"/>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Ransomware staging in storage</a:t>
            </a:r>
            <a:endParaRPr lang="en-US" sz="1250" dirty="0"/>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Arbitrary file execution on the web tier</a:t>
            </a:r>
            <a:endParaRPr lang="en-US" sz="1250" dirty="0"/>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ZIP bombs and resource-exhaustion payloads</a:t>
            </a:r>
            <a:endParaRPr lang="en-US" sz="1250" dirty="0"/>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MIME-type and extension spoofing</a:t>
            </a:r>
            <a:endParaRPr lang="en-US" sz="1250" dirty="0"/>
          </a:p>
        </p:txBody>
      </p:sp>
      <p:sp>
        <p:nvSpPr>
          <p:cNvPr id="11" name="Shape 9"/>
          <p:cNvSpPr/>
          <p:nvPr/>
        </p:nvSpPr>
        <p:spPr>
          <a:xfrm>
            <a:off x="4434840" y="1508760"/>
            <a:ext cx="3749040" cy="4754880"/>
          </a:xfrm>
          <a:prstGeom prst="rect">
            <a:avLst/>
          </a:prstGeom>
          <a:solidFill>
            <a:srgbClr val="FFFFFF"/>
          </a:solidFill>
          <a:ln w="12700">
            <a:solidFill>
              <a:srgbClr val="E2E8F0"/>
            </a:solidFill>
            <a:prstDash val="solid"/>
          </a:ln>
          <a:effectLst>
            <a:outerShdw blurRad="127000" dist="25400" dir="5400000" algn="bl" rotWithShape="0">
              <a:srgbClr val="0F172A">
                <a:alpha val="10000"/>
              </a:srgbClr>
            </a:outerShdw>
          </a:effectLst>
        </p:spPr>
        <p:txBody>
          <a:bodyPr/>
          <a:lstStyle/>
          <a:p>
            <a:endParaRPr lang="en-US"/>
          </a:p>
        </p:txBody>
      </p:sp>
      <p:sp>
        <p:nvSpPr>
          <p:cNvPr id="12" name="Shape 10"/>
          <p:cNvSpPr/>
          <p:nvPr/>
        </p:nvSpPr>
        <p:spPr>
          <a:xfrm>
            <a:off x="4434840" y="1508760"/>
            <a:ext cx="3749040" cy="109728"/>
          </a:xfrm>
          <a:prstGeom prst="rect">
            <a:avLst/>
          </a:prstGeom>
          <a:solidFill>
            <a:srgbClr val="06B6D4"/>
          </a:solidFill>
          <a:ln/>
        </p:spPr>
        <p:txBody>
          <a:bodyPr/>
          <a:lstStyle/>
          <a:p>
            <a:endParaRPr lang="en-US"/>
          </a:p>
        </p:txBody>
      </p:sp>
      <p:sp>
        <p:nvSpPr>
          <p:cNvPr id="13" name="Text 11"/>
          <p:cNvSpPr/>
          <p:nvPr/>
        </p:nvSpPr>
        <p:spPr>
          <a:xfrm>
            <a:off x="4709160" y="1783080"/>
            <a:ext cx="2743200" cy="274320"/>
          </a:xfrm>
          <a:prstGeom prst="rect">
            <a:avLst/>
          </a:prstGeom>
          <a:noFill/>
          <a:ln/>
        </p:spPr>
        <p:txBody>
          <a:bodyPr wrap="square" lIns="0" tIns="0" rIns="0" bIns="0" rtlCol="0" anchor="ctr"/>
          <a:lstStyle/>
          <a:p>
            <a:pPr marL="0" indent="0">
              <a:buNone/>
            </a:pPr>
            <a:r>
              <a:rPr lang="en-US" sz="1100" b="1" kern="0" spc="400" dirty="0">
                <a:solidFill>
                  <a:srgbClr val="06B6D4"/>
                </a:solidFill>
                <a:latin typeface="Calibri" pitchFamily="34" charset="0"/>
                <a:ea typeface="Calibri" pitchFamily="34" charset="-122"/>
                <a:cs typeface="Calibri" pitchFamily="34" charset="-120"/>
              </a:rPr>
              <a:t>AZURE CONTROLS</a:t>
            </a:r>
            <a:endParaRPr lang="en-US" sz="1100" dirty="0"/>
          </a:p>
        </p:txBody>
      </p:sp>
      <p:sp>
        <p:nvSpPr>
          <p:cNvPr id="14" name="Text 12"/>
          <p:cNvSpPr/>
          <p:nvPr/>
        </p:nvSpPr>
        <p:spPr>
          <a:xfrm>
            <a:off x="4709160" y="2057400"/>
            <a:ext cx="3200400" cy="365760"/>
          </a:xfrm>
          <a:prstGeom prst="rect">
            <a:avLst/>
          </a:prstGeom>
          <a:noFill/>
          <a:ln/>
        </p:spPr>
        <p:txBody>
          <a:bodyPr wrap="square" lIns="0" tIns="0" rIns="0" bIns="0" rtlCol="0" anchor="ctr"/>
          <a:lstStyle/>
          <a:p>
            <a:pPr marL="0" indent="0">
              <a:buNone/>
            </a:pPr>
            <a:r>
              <a:rPr lang="en-US" sz="1400" b="1" dirty="0">
                <a:solidFill>
                  <a:srgbClr val="0F172A"/>
                </a:solidFill>
                <a:latin typeface="Calibri" pitchFamily="34" charset="0"/>
                <a:ea typeface="Calibri" pitchFamily="34" charset="-122"/>
                <a:cs typeface="Calibri" pitchFamily="34" charset="-120"/>
              </a:rPr>
              <a:t>Recommended services &amp; policies</a:t>
            </a:r>
            <a:endParaRPr lang="en-US" sz="1400" dirty="0"/>
          </a:p>
        </p:txBody>
      </p:sp>
      <p:sp>
        <p:nvSpPr>
          <p:cNvPr id="15" name="Text 13"/>
          <p:cNvSpPr/>
          <p:nvPr/>
        </p:nvSpPr>
        <p:spPr>
          <a:xfrm>
            <a:off x="4709160" y="2560320"/>
            <a:ext cx="3200400" cy="3474720"/>
          </a:xfrm>
          <a:prstGeom prst="rect">
            <a:avLst/>
          </a:prstGeom>
          <a:noFill/>
          <a:ln/>
        </p:spPr>
        <p:txBody>
          <a:bodyPr wrap="square" lIns="0" tIns="0" rIns="0" bIns="0" rtlCol="0" anchor="t"/>
          <a:lstStyle/>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File type, MIME, and signature validation</a:t>
            </a:r>
            <a:endParaRPr lang="en-US" sz="1250" dirty="0"/>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Antivirus and sandbox scanning pipeline</a:t>
            </a:r>
            <a:endParaRPr lang="en-US" sz="1250" dirty="0"/>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Content disarm and reconstruction (CDR)</a:t>
            </a:r>
            <a:endParaRPr lang="en-US" sz="1250" dirty="0"/>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Private Blob containers; no anonymous access</a:t>
            </a:r>
            <a:endParaRPr lang="en-US" sz="1250" dirty="0"/>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Short-lived SAS tokens; immutable storage</a:t>
            </a:r>
            <a:endParaRPr lang="en-US" sz="1250" dirty="0"/>
          </a:p>
          <a:p>
            <a:pPr marL="342900" indent="-342900">
              <a:spcAft>
                <a:spcPts val="600"/>
              </a:spcAft>
              <a:buSzPct val="100000"/>
              <a:buChar char="■"/>
            </a:pPr>
            <a:r>
              <a:rPr lang="en-US" sz="1250" dirty="0">
                <a:solidFill>
                  <a:srgbClr val="0F172A"/>
                </a:solidFill>
                <a:latin typeface="Calibri" pitchFamily="34" charset="0"/>
                <a:ea typeface="Calibri" pitchFamily="34" charset="-122"/>
                <a:cs typeface="Calibri" pitchFamily="34" charset="-120"/>
              </a:rPr>
              <a:t>Microsoft Defender for </a:t>
            </a:r>
            <a:r>
              <a:rPr lang="en-US" sz="1250">
                <a:solidFill>
                  <a:srgbClr val="0F172A"/>
                </a:solidFill>
                <a:latin typeface="Calibri" pitchFamily="34" charset="0"/>
                <a:ea typeface="Calibri" pitchFamily="34" charset="-122"/>
                <a:cs typeface="Calibri" pitchFamily="34" charset="-120"/>
              </a:rPr>
              <a:t>Storage (malware scanning)</a:t>
            </a:r>
            <a:endParaRPr lang="en-US" sz="1250" dirty="0"/>
          </a:p>
        </p:txBody>
      </p:sp>
      <p:sp>
        <p:nvSpPr>
          <p:cNvPr id="16" name="Shape 14"/>
          <p:cNvSpPr/>
          <p:nvPr/>
        </p:nvSpPr>
        <p:spPr>
          <a:xfrm>
            <a:off x="8321040" y="1508760"/>
            <a:ext cx="3337560" cy="4754880"/>
          </a:xfrm>
          <a:prstGeom prst="rect">
            <a:avLst/>
          </a:prstGeom>
          <a:solidFill>
            <a:srgbClr val="0F1729"/>
          </a:solidFill>
          <a:ln/>
          <a:effectLst>
            <a:outerShdw blurRad="177800" dist="38100" dir="5400000" algn="bl" rotWithShape="0">
              <a:srgbClr val="0F172A">
                <a:alpha val="14000"/>
              </a:srgbClr>
            </a:outerShdw>
          </a:effectLst>
        </p:spPr>
        <p:txBody>
          <a:bodyPr/>
          <a:lstStyle/>
          <a:p>
            <a:endParaRPr lang="en-US"/>
          </a:p>
        </p:txBody>
      </p:sp>
      <p:sp>
        <p:nvSpPr>
          <p:cNvPr id="17" name="Shape 15"/>
          <p:cNvSpPr/>
          <p:nvPr/>
        </p:nvSpPr>
        <p:spPr>
          <a:xfrm>
            <a:off x="8321040" y="1508760"/>
            <a:ext cx="3337560" cy="109728"/>
          </a:xfrm>
          <a:prstGeom prst="rect">
            <a:avLst/>
          </a:prstGeom>
          <a:solidFill>
            <a:srgbClr val="10B981"/>
          </a:solidFill>
          <a:ln/>
        </p:spPr>
        <p:txBody>
          <a:bodyPr/>
          <a:lstStyle/>
          <a:p>
            <a:endParaRPr lang="en-US"/>
          </a:p>
        </p:txBody>
      </p:sp>
      <p:sp>
        <p:nvSpPr>
          <p:cNvPr id="18" name="Text 16"/>
          <p:cNvSpPr/>
          <p:nvPr/>
        </p:nvSpPr>
        <p:spPr>
          <a:xfrm>
            <a:off x="8595360" y="1783080"/>
            <a:ext cx="2743200" cy="274320"/>
          </a:xfrm>
          <a:prstGeom prst="rect">
            <a:avLst/>
          </a:prstGeom>
          <a:noFill/>
          <a:ln/>
        </p:spPr>
        <p:txBody>
          <a:bodyPr wrap="square" lIns="0" tIns="0" rIns="0" bIns="0" rtlCol="0" anchor="ctr"/>
          <a:lstStyle/>
          <a:p>
            <a:pPr marL="0" indent="0">
              <a:buNone/>
            </a:pPr>
            <a:r>
              <a:rPr lang="en-US" sz="1100" b="1" kern="0" spc="400" dirty="0">
                <a:solidFill>
                  <a:srgbClr val="10B981"/>
                </a:solidFill>
                <a:latin typeface="Calibri" pitchFamily="34" charset="0"/>
                <a:ea typeface="Calibri" pitchFamily="34" charset="-122"/>
                <a:cs typeface="Calibri" pitchFamily="34" charset="-120"/>
              </a:rPr>
              <a:t>IMPLEMENTATION</a:t>
            </a:r>
            <a:endParaRPr lang="en-US" sz="1100" dirty="0"/>
          </a:p>
        </p:txBody>
      </p:sp>
      <p:sp>
        <p:nvSpPr>
          <p:cNvPr id="19" name="Text 17"/>
          <p:cNvSpPr/>
          <p:nvPr/>
        </p:nvSpPr>
        <p:spPr>
          <a:xfrm>
            <a:off x="8595360" y="2057400"/>
            <a:ext cx="2788920" cy="365760"/>
          </a:xfrm>
          <a:prstGeom prst="rect">
            <a:avLst/>
          </a:prstGeom>
          <a:noFill/>
          <a:ln/>
        </p:spPr>
        <p:txBody>
          <a:bodyPr wrap="square" lIns="0" tIns="0" rIns="0" bIns="0" rtlCol="0" anchor="ctr"/>
          <a:lstStyle/>
          <a:p>
            <a:pPr marL="0" indent="0">
              <a:buNone/>
            </a:pPr>
            <a:r>
              <a:rPr lang="en-US" sz="1400" b="1" dirty="0">
                <a:solidFill>
                  <a:srgbClr val="FFFFFF"/>
                </a:solidFill>
                <a:latin typeface="Calibri" pitchFamily="34" charset="0"/>
                <a:ea typeface="Calibri" pitchFamily="34" charset="-122"/>
                <a:cs typeface="Calibri" pitchFamily="34" charset="-120"/>
              </a:rPr>
              <a:t>Step-by-step actions</a:t>
            </a:r>
            <a:endParaRPr lang="en-US" sz="1400" dirty="0"/>
          </a:p>
        </p:txBody>
      </p:sp>
      <p:sp>
        <p:nvSpPr>
          <p:cNvPr id="20" name="Shape 18"/>
          <p:cNvSpPr/>
          <p:nvPr/>
        </p:nvSpPr>
        <p:spPr>
          <a:xfrm>
            <a:off x="8595360" y="2606040"/>
            <a:ext cx="320040" cy="320040"/>
          </a:xfrm>
          <a:prstGeom prst="ellipse">
            <a:avLst/>
          </a:prstGeom>
          <a:solidFill>
            <a:srgbClr val="10B981"/>
          </a:solidFill>
          <a:ln/>
        </p:spPr>
        <p:txBody>
          <a:bodyPr/>
          <a:lstStyle/>
          <a:p>
            <a:endParaRPr lang="en-US"/>
          </a:p>
        </p:txBody>
      </p:sp>
      <p:sp>
        <p:nvSpPr>
          <p:cNvPr id="21" name="Text 19"/>
          <p:cNvSpPr/>
          <p:nvPr/>
        </p:nvSpPr>
        <p:spPr>
          <a:xfrm>
            <a:off x="8595360" y="2606040"/>
            <a:ext cx="320040"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1</a:t>
            </a:r>
            <a:endParaRPr lang="en-US" sz="1100" dirty="0"/>
          </a:p>
        </p:txBody>
      </p:sp>
      <p:sp>
        <p:nvSpPr>
          <p:cNvPr id="22" name="Text 20"/>
          <p:cNvSpPr/>
          <p:nvPr/>
        </p:nvSpPr>
        <p:spPr>
          <a:xfrm>
            <a:off x="9006840" y="2560320"/>
            <a:ext cx="2423160" cy="667512"/>
          </a:xfrm>
          <a:prstGeom prst="rect">
            <a:avLst/>
          </a:prstGeom>
          <a:noFill/>
          <a:ln/>
        </p:spPr>
        <p:txBody>
          <a:bodyPr wrap="square" lIns="0" tIns="0" rIns="0" bIns="0" rtlCol="0" anchor="t"/>
          <a:lstStyle/>
          <a:p>
            <a:pPr marL="0" indent="0">
              <a:buNone/>
            </a:pPr>
            <a:r>
              <a:rPr lang="en-US" sz="1150" dirty="0">
                <a:solidFill>
                  <a:srgbClr val="FFFFFF"/>
                </a:solidFill>
                <a:latin typeface="Calibri" pitchFamily="34" charset="0"/>
                <a:ea typeface="Calibri" pitchFamily="34" charset="-122"/>
                <a:cs typeface="Calibri" pitchFamily="34" charset="-120"/>
              </a:rPr>
              <a:t>Restrict allowed types (PDF, DOCX, XLSX, JPG, PNG); block EXE, JS, BAT, DLL, PS1.</a:t>
            </a:r>
            <a:endParaRPr lang="en-US" sz="1150" dirty="0"/>
          </a:p>
        </p:txBody>
      </p:sp>
      <p:sp>
        <p:nvSpPr>
          <p:cNvPr id="23" name="Shape 21"/>
          <p:cNvSpPr/>
          <p:nvPr/>
        </p:nvSpPr>
        <p:spPr>
          <a:xfrm>
            <a:off x="8595360" y="3319272"/>
            <a:ext cx="320040" cy="320040"/>
          </a:xfrm>
          <a:prstGeom prst="ellipse">
            <a:avLst/>
          </a:prstGeom>
          <a:solidFill>
            <a:srgbClr val="10B981"/>
          </a:solidFill>
          <a:ln/>
        </p:spPr>
        <p:txBody>
          <a:bodyPr/>
          <a:lstStyle/>
          <a:p>
            <a:endParaRPr lang="en-US"/>
          </a:p>
        </p:txBody>
      </p:sp>
      <p:sp>
        <p:nvSpPr>
          <p:cNvPr id="24" name="Text 22"/>
          <p:cNvSpPr/>
          <p:nvPr/>
        </p:nvSpPr>
        <p:spPr>
          <a:xfrm>
            <a:off x="8595360" y="3319272"/>
            <a:ext cx="320040"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2</a:t>
            </a:r>
            <a:endParaRPr lang="en-US" sz="1100" dirty="0"/>
          </a:p>
        </p:txBody>
      </p:sp>
      <p:sp>
        <p:nvSpPr>
          <p:cNvPr id="25" name="Text 23"/>
          <p:cNvSpPr/>
          <p:nvPr/>
        </p:nvSpPr>
        <p:spPr>
          <a:xfrm>
            <a:off x="9006840" y="3273552"/>
            <a:ext cx="2423160" cy="667512"/>
          </a:xfrm>
          <a:prstGeom prst="rect">
            <a:avLst/>
          </a:prstGeom>
          <a:noFill/>
          <a:ln/>
        </p:spPr>
        <p:txBody>
          <a:bodyPr wrap="square" lIns="0" tIns="0" rIns="0" bIns="0" rtlCol="0" anchor="t"/>
          <a:lstStyle/>
          <a:p>
            <a:pPr marL="0" indent="0">
              <a:buNone/>
            </a:pPr>
            <a:r>
              <a:rPr lang="en-US" sz="1150" dirty="0">
                <a:solidFill>
                  <a:srgbClr val="FFFFFF"/>
                </a:solidFill>
                <a:latin typeface="Calibri" pitchFamily="34" charset="0"/>
                <a:ea typeface="Calibri" pitchFamily="34" charset="-122"/>
                <a:cs typeface="Calibri" pitchFamily="34" charset="-120"/>
              </a:rPr>
              <a:t>Validate extension, MIME type, file signature, and enforce size limits.</a:t>
            </a:r>
            <a:endParaRPr lang="en-US" sz="1150" dirty="0"/>
          </a:p>
        </p:txBody>
      </p:sp>
      <p:sp>
        <p:nvSpPr>
          <p:cNvPr id="26" name="Shape 24"/>
          <p:cNvSpPr/>
          <p:nvPr/>
        </p:nvSpPr>
        <p:spPr>
          <a:xfrm>
            <a:off x="8595360" y="4032504"/>
            <a:ext cx="320040" cy="320040"/>
          </a:xfrm>
          <a:prstGeom prst="ellipse">
            <a:avLst/>
          </a:prstGeom>
          <a:solidFill>
            <a:srgbClr val="10B981"/>
          </a:solidFill>
          <a:ln/>
        </p:spPr>
        <p:txBody>
          <a:bodyPr/>
          <a:lstStyle/>
          <a:p>
            <a:endParaRPr lang="en-US"/>
          </a:p>
        </p:txBody>
      </p:sp>
      <p:sp>
        <p:nvSpPr>
          <p:cNvPr id="27" name="Text 25"/>
          <p:cNvSpPr/>
          <p:nvPr/>
        </p:nvSpPr>
        <p:spPr>
          <a:xfrm>
            <a:off x="8595360" y="4032504"/>
            <a:ext cx="320040"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3</a:t>
            </a:r>
            <a:endParaRPr lang="en-US" sz="1100" dirty="0"/>
          </a:p>
        </p:txBody>
      </p:sp>
      <p:sp>
        <p:nvSpPr>
          <p:cNvPr id="28" name="Text 26"/>
          <p:cNvSpPr/>
          <p:nvPr/>
        </p:nvSpPr>
        <p:spPr>
          <a:xfrm>
            <a:off x="9006840" y="3986784"/>
            <a:ext cx="2423160" cy="667512"/>
          </a:xfrm>
          <a:prstGeom prst="rect">
            <a:avLst/>
          </a:prstGeom>
          <a:noFill/>
          <a:ln/>
        </p:spPr>
        <p:txBody>
          <a:bodyPr wrap="square" lIns="0" tIns="0" rIns="0" bIns="0" rtlCol="0" anchor="t"/>
          <a:lstStyle/>
          <a:p>
            <a:r>
              <a:rPr lang="en-US" sz="1150">
                <a:solidFill>
                  <a:srgbClr val="FFFFFF"/>
                </a:solidFill>
                <a:latin typeface="Calibri"/>
                <a:ea typeface="Calibri"/>
                <a:cs typeface="Calibri"/>
              </a:rPr>
              <a:t>Implement CDR and scan every upload </a:t>
            </a:r>
            <a:r>
              <a:rPr lang="en-US" sz="1150" dirty="0">
                <a:solidFill>
                  <a:srgbClr val="FFFFFF"/>
                </a:solidFill>
                <a:latin typeface="Calibri"/>
                <a:ea typeface="Calibri"/>
                <a:cs typeface="Calibri"/>
              </a:rPr>
              <a:t>with Defender for Storage.</a:t>
            </a:r>
          </a:p>
        </p:txBody>
      </p:sp>
      <p:sp>
        <p:nvSpPr>
          <p:cNvPr id="29" name="Shape 27"/>
          <p:cNvSpPr/>
          <p:nvPr/>
        </p:nvSpPr>
        <p:spPr>
          <a:xfrm>
            <a:off x="8595360" y="4745736"/>
            <a:ext cx="320040" cy="320040"/>
          </a:xfrm>
          <a:prstGeom prst="ellipse">
            <a:avLst/>
          </a:prstGeom>
          <a:solidFill>
            <a:srgbClr val="10B981"/>
          </a:solidFill>
          <a:ln/>
        </p:spPr>
        <p:txBody>
          <a:bodyPr/>
          <a:lstStyle/>
          <a:p>
            <a:endParaRPr lang="en-US"/>
          </a:p>
        </p:txBody>
      </p:sp>
      <p:sp>
        <p:nvSpPr>
          <p:cNvPr id="30" name="Text 28"/>
          <p:cNvSpPr/>
          <p:nvPr/>
        </p:nvSpPr>
        <p:spPr>
          <a:xfrm>
            <a:off x="8595360" y="4745736"/>
            <a:ext cx="320040"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4</a:t>
            </a:r>
            <a:endParaRPr lang="en-US" sz="1100" dirty="0"/>
          </a:p>
        </p:txBody>
      </p:sp>
      <p:sp>
        <p:nvSpPr>
          <p:cNvPr id="31" name="Text 29"/>
          <p:cNvSpPr/>
          <p:nvPr/>
        </p:nvSpPr>
        <p:spPr>
          <a:xfrm>
            <a:off x="9006840" y="4663294"/>
            <a:ext cx="2358895" cy="575704"/>
          </a:xfrm>
          <a:prstGeom prst="rect">
            <a:avLst/>
          </a:prstGeom>
          <a:noFill/>
          <a:ln/>
        </p:spPr>
        <p:txBody>
          <a:bodyPr wrap="square" lIns="0" tIns="0" rIns="0" bIns="0" rtlCol="0" anchor="t"/>
          <a:lstStyle/>
          <a:p>
            <a:pPr marL="0" indent="0">
              <a:buNone/>
            </a:pPr>
            <a:r>
              <a:rPr lang="en-US" sz="1150" dirty="0">
                <a:solidFill>
                  <a:srgbClr val="FFFFFF"/>
                </a:solidFill>
                <a:latin typeface="Calibri" pitchFamily="34" charset="0"/>
                <a:ea typeface="Calibri" pitchFamily="34" charset="-122"/>
                <a:cs typeface="Calibri" pitchFamily="34" charset="-120"/>
              </a:rPr>
              <a:t>Store in private blob containers; use short-lived SAS tokens; disable anonymous access.</a:t>
            </a:r>
            <a:endParaRPr lang="en-US" sz="1150" dirty="0"/>
          </a:p>
        </p:txBody>
      </p:sp>
      <p:sp>
        <p:nvSpPr>
          <p:cNvPr id="32" name="Shape 30"/>
          <p:cNvSpPr/>
          <p:nvPr/>
        </p:nvSpPr>
        <p:spPr>
          <a:xfrm>
            <a:off x="8595360" y="5458968"/>
            <a:ext cx="320040" cy="320040"/>
          </a:xfrm>
          <a:prstGeom prst="ellipse">
            <a:avLst/>
          </a:prstGeom>
          <a:solidFill>
            <a:srgbClr val="10B981"/>
          </a:solidFill>
          <a:ln/>
        </p:spPr>
        <p:txBody>
          <a:bodyPr/>
          <a:lstStyle/>
          <a:p>
            <a:endParaRPr lang="en-US"/>
          </a:p>
        </p:txBody>
      </p:sp>
      <p:sp>
        <p:nvSpPr>
          <p:cNvPr id="33" name="Text 31"/>
          <p:cNvSpPr/>
          <p:nvPr/>
        </p:nvSpPr>
        <p:spPr>
          <a:xfrm>
            <a:off x="8595360" y="5458968"/>
            <a:ext cx="320040"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5</a:t>
            </a:r>
            <a:endParaRPr lang="en-US" sz="1100" dirty="0"/>
          </a:p>
        </p:txBody>
      </p:sp>
      <p:sp>
        <p:nvSpPr>
          <p:cNvPr id="34" name="Text 32"/>
          <p:cNvSpPr/>
          <p:nvPr/>
        </p:nvSpPr>
        <p:spPr>
          <a:xfrm>
            <a:off x="9006840" y="5459151"/>
            <a:ext cx="2358895" cy="575706"/>
          </a:xfrm>
          <a:prstGeom prst="rect">
            <a:avLst/>
          </a:prstGeom>
          <a:noFill/>
          <a:ln/>
        </p:spPr>
        <p:txBody>
          <a:bodyPr wrap="square" lIns="0" tIns="0" rIns="0" bIns="0" rtlCol="0" anchor="t"/>
          <a:lstStyle/>
          <a:p>
            <a:pPr marL="0" indent="0">
              <a:buNone/>
            </a:pPr>
            <a:r>
              <a:rPr lang="en-US" sz="1150" dirty="0">
                <a:solidFill>
                  <a:srgbClr val="FFFFFF"/>
                </a:solidFill>
                <a:latin typeface="Calibri" pitchFamily="34" charset="0"/>
                <a:ea typeface="Calibri" pitchFamily="34" charset="-122"/>
                <a:cs typeface="Calibri" pitchFamily="34" charset="-120"/>
              </a:rPr>
              <a:t>Store uploads outside web root; remove executable permissions.</a:t>
            </a:r>
            <a:endParaRPr lang="en-US" sz="1150" dirty="0"/>
          </a:p>
        </p:txBody>
      </p:sp>
      <p:sp>
        <p:nvSpPr>
          <p:cNvPr id="35" name="Text 33"/>
          <p:cNvSpPr/>
          <p:nvPr/>
        </p:nvSpPr>
        <p:spPr>
          <a:xfrm>
            <a:off x="548640" y="6473952"/>
            <a:ext cx="7315200" cy="274320"/>
          </a:xfrm>
          <a:prstGeom prst="rect">
            <a:avLst/>
          </a:prstGeom>
          <a:noFill/>
          <a:ln/>
        </p:spPr>
        <p:txBody>
          <a:bodyPr wrap="square" lIns="0" tIns="0" rIns="0" bIns="0" rtlCol="0" anchor="ctr"/>
          <a:lstStyle/>
          <a:p>
            <a:pPr marL="0" indent="0">
              <a:buNone/>
            </a:pPr>
            <a:r>
              <a:rPr lang="en-US" sz="900" dirty="0">
                <a:solidFill>
                  <a:srgbClr val="94A3B8"/>
                </a:solidFill>
                <a:latin typeface="Calibri" pitchFamily="34" charset="0"/>
                <a:ea typeface="Calibri" pitchFamily="34" charset="-122"/>
                <a:cs typeface="Calibri" pitchFamily="34" charset="-120"/>
              </a:rPr>
              <a:t>Azure Web Application Security Design</a:t>
            </a:r>
            <a:endParaRPr lang="en-US" sz="900" dirty="0"/>
          </a:p>
        </p:txBody>
      </p:sp>
      <p:sp>
        <p:nvSpPr>
          <p:cNvPr id="36" name="Text 34"/>
          <p:cNvSpPr/>
          <p:nvPr/>
        </p:nvSpPr>
        <p:spPr>
          <a:xfrm>
            <a:off x="7985455" y="6473952"/>
            <a:ext cx="3657600" cy="274320"/>
          </a:xfrm>
          <a:prstGeom prst="rect">
            <a:avLst/>
          </a:prstGeom>
          <a:noFill/>
          <a:ln/>
        </p:spPr>
        <p:txBody>
          <a:bodyPr wrap="square" lIns="0" tIns="0" rIns="0" bIns="0"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09 · Risk 3 of 6</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360</TotalTime>
  <Words>5632</Words>
  <Application>Microsoft Office PowerPoint</Application>
  <PresentationFormat>Widescreen</PresentationFormat>
  <Paragraphs>724</Paragraphs>
  <Slides>18</Slides>
  <Notes>17</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Azure Web Application Security Design</dc:title>
  <dc:subject>PptxGenJS Presentation</dc:subject>
  <dc:creator>Application Security</dc:creator>
  <cp:lastModifiedBy>Adesola Adeola</cp:lastModifiedBy>
  <cp:revision>50</cp:revision>
  <dcterms:created xsi:type="dcterms:W3CDTF">2026-05-17T22:18:01Z</dcterms:created>
  <dcterms:modified xsi:type="dcterms:W3CDTF">2026-06-24T18:09:07Z</dcterms:modified>
</cp:coreProperties>
</file>